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1" r:id="rId2"/>
    <p:sldMasterId id="2147483683" r:id="rId3"/>
  </p:sldMasterIdLst>
  <p:notesMasterIdLst>
    <p:notesMasterId r:id="rId40"/>
  </p:notesMasterIdLst>
  <p:sldIdLst>
    <p:sldId id="259" r:id="rId4"/>
    <p:sldId id="265" r:id="rId5"/>
    <p:sldId id="268" r:id="rId6"/>
    <p:sldId id="271" r:id="rId7"/>
    <p:sldId id="274" r:id="rId8"/>
    <p:sldId id="277" r:id="rId9"/>
    <p:sldId id="280" r:id="rId10"/>
    <p:sldId id="283" r:id="rId11"/>
    <p:sldId id="286" r:id="rId12"/>
    <p:sldId id="289" r:id="rId13"/>
    <p:sldId id="295" r:id="rId14"/>
    <p:sldId id="298" r:id="rId15"/>
    <p:sldId id="301" r:id="rId16"/>
    <p:sldId id="304" r:id="rId17"/>
    <p:sldId id="307" r:id="rId18"/>
    <p:sldId id="310" r:id="rId19"/>
    <p:sldId id="313" r:id="rId20"/>
    <p:sldId id="316" r:id="rId21"/>
    <p:sldId id="319" r:id="rId22"/>
    <p:sldId id="322" r:id="rId23"/>
    <p:sldId id="325" r:id="rId24"/>
    <p:sldId id="328" r:id="rId25"/>
    <p:sldId id="331" r:id="rId26"/>
    <p:sldId id="334" r:id="rId27"/>
    <p:sldId id="337" r:id="rId28"/>
    <p:sldId id="340" r:id="rId29"/>
    <p:sldId id="343" r:id="rId30"/>
    <p:sldId id="346" r:id="rId31"/>
    <p:sldId id="349" r:id="rId32"/>
    <p:sldId id="352" r:id="rId33"/>
    <p:sldId id="355" r:id="rId34"/>
    <p:sldId id="358" r:id="rId35"/>
    <p:sldId id="361" r:id="rId36"/>
    <p:sldId id="364" r:id="rId37"/>
    <p:sldId id="367" r:id="rId38"/>
    <p:sldId id="292" r:id="rId39"/>
  </p:sldIdLst>
  <p:sldSz cx="12192000" cy="6858000"/>
  <p:notesSz cx="6858000" cy="9144000"/>
  <p:embeddedFontLst>
    <p:embeddedFont>
      <p:font typeface="Tahoma" pitchFamily="34" charset="0"/>
      <p:regular r:id="rId41"/>
      <p:bold r:id="rId42"/>
    </p:embeddedFont>
    <p:embeddedFont>
      <p:font typeface="Calibri" pitchFamily="34" charset="0"/>
      <p:regular r:id="rId43"/>
      <p:bold r:id="rId44"/>
      <p:italic r:id="rId45"/>
      <p:boldItalic r:id="rId46"/>
    </p:embeddedFont>
    <p:embeddedFont>
      <p:font typeface="Calibri Light" pitchFamily="34" charset="0"/>
      <p:regular r:id="rId47"/>
      <p:italic r:id="rId48"/>
    </p:embeddedFont>
    <p:embeddedFont>
      <p:font typeface="Consolas" pitchFamily="49" charset="0"/>
      <p:regular r:id="rId49"/>
      <p:bold r:id="rId50"/>
      <p:italic r:id="rId51"/>
      <p:boldItalic r:id="rId52"/>
    </p:embeddedFont>
  </p:embeddedFontLst>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p:restoredTop sz="0"/>
  </p:normalViewPr>
  <p:slideViewPr>
    <p:cSldViewPr>
      <p:cViewPr varScale="1">
        <p:scale>
          <a:sx n="88" d="100"/>
          <a:sy n="88" d="100"/>
        </p:scale>
        <p:origin x="-418" y="-77"/>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1.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
        <p:nvSpPr>
          <p:cNvPr id="185" name="Google Shape;185;p11:notes"/>
          <p:cNvSpPr>
            <a:spLocks noGrp="1" noRot="1" noChangeAspect="1"/>
          </p:cNvSpPr>
          <p:nvPr>
            <p:ph type="sldImg" idx="2"/>
          </p:nvPr>
        </p:nvSpPr>
        <p:spPr>
          <a:xfrm>
            <a:off x="1143225" y="685800"/>
            <a:ext cx="4572225"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
        <p:nvSpPr>
          <p:cNvPr id="191" name="Google Shape;191;p12:notes"/>
          <p:cNvSpPr>
            <a:spLocks noGrp="1" noRot="1" noChangeAspect="1"/>
          </p:cNvSpPr>
          <p:nvPr>
            <p:ph type="sldImg" idx="2"/>
          </p:nvPr>
        </p:nvSpPr>
        <p:spPr>
          <a:xfrm>
            <a:off x="1143225" y="685800"/>
            <a:ext cx="4572225"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53966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
        <p:nvSpPr>
          <p:cNvPr id="114" name="Google Shape;114;p4:notes"/>
          <p:cNvSpPr>
            <a:spLocks noGrp="1" noRot="1" noChangeAspect="1"/>
          </p:cNvSpPr>
          <p:nvPr>
            <p:ph type="sldImg" idx="2"/>
          </p:nvPr>
        </p:nvSpPr>
        <p:spPr>
          <a:xfrm>
            <a:off x="1143225" y="685800"/>
            <a:ext cx="4572225"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0dd3447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
        <p:nvSpPr>
          <p:cNvPr id="121" name="Google Shape;121;g240dd344709_0_1:notes"/>
          <p:cNvSpPr>
            <a:spLocks noGrp="1" noRot="1" noChangeAspect="1"/>
          </p:cNvSpPr>
          <p:nvPr>
            <p:ph type="sldImg" idx="2"/>
          </p:nvPr>
        </p:nvSpPr>
        <p:spPr>
          <a:xfrm>
            <a:off x="1143225" y="685800"/>
            <a:ext cx="45723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
        <p:nvSpPr>
          <p:cNvPr id="128" name="Google Shape;128;p5:notes"/>
          <p:cNvSpPr>
            <a:spLocks noGrp="1" noRot="1" noChangeAspect="1"/>
          </p:cNvSpPr>
          <p:nvPr>
            <p:ph type="sldImg" idx="2"/>
          </p:nvPr>
        </p:nvSpPr>
        <p:spPr>
          <a:xfrm>
            <a:off x="1143225" y="685800"/>
            <a:ext cx="4572225"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
        <p:nvSpPr>
          <p:cNvPr id="135" name="Google Shape;135;p6:notes"/>
          <p:cNvSpPr>
            <a:spLocks noGrp="1" noRot="1" noChangeAspect="1"/>
          </p:cNvSpPr>
          <p:nvPr>
            <p:ph type="sldImg" idx="2"/>
          </p:nvPr>
        </p:nvSpPr>
        <p:spPr>
          <a:xfrm>
            <a:off x="1143225" y="685800"/>
            <a:ext cx="4572225"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
        <p:nvSpPr>
          <p:cNvPr id="142" name="Google Shape;142;p7:notes"/>
          <p:cNvSpPr>
            <a:spLocks noGrp="1" noRot="1" noChangeAspect="1"/>
          </p:cNvSpPr>
          <p:nvPr>
            <p:ph type="sldImg" idx="2"/>
          </p:nvPr>
        </p:nvSpPr>
        <p:spPr>
          <a:xfrm>
            <a:off x="1143225" y="685800"/>
            <a:ext cx="4572225"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7aec5cc3c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
        <p:nvSpPr>
          <p:cNvPr id="148" name="Google Shape;148;g27aec5cc3c2_0_1:notes"/>
          <p:cNvSpPr>
            <a:spLocks noGrp="1" noRot="1" noChangeAspect="1"/>
          </p:cNvSpPr>
          <p:nvPr>
            <p:ph type="sldImg" idx="2"/>
          </p:nvPr>
        </p:nvSpPr>
        <p:spPr>
          <a:xfrm>
            <a:off x="1143225" y="685800"/>
            <a:ext cx="45723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
        <p:nvSpPr>
          <p:cNvPr id="179" name="Google Shape;179;p10:notes"/>
          <p:cNvSpPr>
            <a:spLocks noGrp="1" noRot="1" noChangeAspect="1"/>
          </p:cNvSpPr>
          <p:nvPr>
            <p:ph type="sldImg" idx="2"/>
          </p:nvPr>
        </p:nvSpPr>
        <p:spPr>
          <a:xfrm>
            <a:off x="1143225" y="685800"/>
            <a:ext cx="4572225"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00526156-8244-4295-98BC-BCDD8AB3E128}" type="datetimeFigureOut">
              <a:rPr lang="en-US" smtClean="0"/>
              <a:pPr/>
              <a:t>5/8/2024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90E936B-E75F-4419-96FE-ADFCC4136ACF}" type="datetimeFigureOut">
              <a:rPr lang="en-US" smtClean="0"/>
              <a:pPr/>
              <a:t>5/8/2024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F233FDD5-D315-4933-81DF-876DA87928FA}" type="datetimeFigureOut">
              <a:rPr lang="en-US" smtClean="0"/>
              <a:pPr/>
              <a:t>5/8/2024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3" name="Google Shape;1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ct val="0"/>
              </a:spcAft>
              <a:buClr>
                <a:schemeClr val="dk1"/>
              </a:buClr>
              <a:buSzPts val="2400"/>
              <a:buNone/>
              <a:defRPr sz="2400"/>
            </a:lvl1pPr>
            <a:lvl2pPr lvl="1" algn="ctr">
              <a:lnSpc>
                <a:spcPct val="90000"/>
              </a:lnSpc>
              <a:spcBef>
                <a:spcPts val="500"/>
              </a:spcBef>
              <a:spcAft>
                <a:spcPct val="0"/>
              </a:spcAft>
              <a:buClr>
                <a:schemeClr val="dk1"/>
              </a:buClr>
              <a:buSzPts val="2000"/>
              <a:buNone/>
              <a:defRPr sz="2000"/>
            </a:lvl2pPr>
            <a:lvl3pPr lvl="2" algn="ctr">
              <a:lnSpc>
                <a:spcPct val="90000"/>
              </a:lnSpc>
              <a:spcBef>
                <a:spcPts val="500"/>
              </a:spcBef>
              <a:spcAft>
                <a:spcPct val="0"/>
              </a:spcAft>
              <a:buClr>
                <a:schemeClr val="dk1"/>
              </a:buClr>
              <a:buSzPts val="1800"/>
              <a:buNone/>
              <a:defRPr sz="1800"/>
            </a:lvl3pPr>
            <a:lvl4pPr lvl="3" algn="ctr">
              <a:lnSpc>
                <a:spcPct val="90000"/>
              </a:lnSpc>
              <a:spcBef>
                <a:spcPts val="500"/>
              </a:spcBef>
              <a:spcAft>
                <a:spcPct val="0"/>
              </a:spcAft>
              <a:buClr>
                <a:schemeClr val="dk1"/>
              </a:buClr>
              <a:buSzPts val="1600"/>
              <a:buNone/>
              <a:defRPr sz="1600"/>
            </a:lvl4pPr>
            <a:lvl5pPr lvl="4" algn="ctr">
              <a:lnSpc>
                <a:spcPct val="90000"/>
              </a:lnSpc>
              <a:spcBef>
                <a:spcPts val="500"/>
              </a:spcBef>
              <a:spcAft>
                <a:spcPct val="0"/>
              </a:spcAft>
              <a:buClr>
                <a:schemeClr val="dk1"/>
              </a:buClr>
              <a:buSzPts val="1600"/>
              <a:buNone/>
              <a:defRPr sz="1600"/>
            </a:lvl5pPr>
            <a:lvl6pPr lvl="5" algn="ctr">
              <a:lnSpc>
                <a:spcPct val="90000"/>
              </a:lnSpc>
              <a:spcBef>
                <a:spcPts val="500"/>
              </a:spcBef>
              <a:spcAft>
                <a:spcPct val="0"/>
              </a:spcAft>
              <a:buClr>
                <a:schemeClr val="dk1"/>
              </a:buClr>
              <a:buSzPts val="1600"/>
              <a:buNone/>
              <a:defRPr sz="1600"/>
            </a:lvl6pPr>
            <a:lvl7pPr lvl="6" algn="ctr">
              <a:lnSpc>
                <a:spcPct val="90000"/>
              </a:lnSpc>
              <a:spcBef>
                <a:spcPts val="500"/>
              </a:spcBef>
              <a:spcAft>
                <a:spcPct val="0"/>
              </a:spcAft>
              <a:buClr>
                <a:schemeClr val="dk1"/>
              </a:buClr>
              <a:buSzPts val="1600"/>
              <a:buNone/>
              <a:defRPr sz="1600"/>
            </a:lvl7pPr>
            <a:lvl8pPr lvl="7" algn="ctr">
              <a:lnSpc>
                <a:spcPct val="90000"/>
              </a:lnSpc>
              <a:spcBef>
                <a:spcPts val="500"/>
              </a:spcBef>
              <a:spcAft>
                <a:spcPct val="0"/>
              </a:spcAft>
              <a:buClr>
                <a:schemeClr val="dk1"/>
              </a:buClr>
              <a:buSzPts val="1600"/>
              <a:buNone/>
              <a:defRPr sz="1600"/>
            </a:lvl8pPr>
            <a:lvl9pPr lvl="8" algn="ctr">
              <a:lnSpc>
                <a:spcPct val="90000"/>
              </a:lnSpc>
              <a:spcBef>
                <a:spcPts val="500"/>
              </a:spcBef>
              <a:spcAft>
                <a:spcPct val="0"/>
              </a:spcAft>
              <a:buClr>
                <a:schemeClr val="dk1"/>
              </a:buClr>
              <a:buSzPts val="1600"/>
              <a:buNone/>
              <a:defRPr sz="1600"/>
            </a:lvl9pPr>
          </a:lstStyle>
          <a:p>
            <a:endParaRPr/>
          </a:p>
        </p:txBody>
      </p:sp>
      <p:sp>
        <p:nvSpPr>
          <p:cNvPr id="14" name="Google Shape;1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5" name="Google Shape;1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6" name="Google Shape;1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19" name="Google Shape;1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6000"/>
              <a:buFont typeface="Calibri"/>
              <a:buNone/>
              <a:defRPr sz="60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25" name="Google Shape;2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rgbClr val="888888"/>
              </a:buClr>
              <a:buSzPts val="2400"/>
              <a:buNone/>
              <a:defRPr sz="2400">
                <a:solidFill>
                  <a:srgbClr val="888888"/>
                </a:solidFill>
              </a:defRPr>
            </a:lvl1pPr>
            <a:lvl2pPr marL="914400" lvl="1" indent="-228600" algn="l">
              <a:lnSpc>
                <a:spcPct val="90000"/>
              </a:lnSpc>
              <a:spcBef>
                <a:spcPts val="500"/>
              </a:spcBef>
              <a:spcAft>
                <a:spcPct val="0"/>
              </a:spcAft>
              <a:buClr>
                <a:srgbClr val="888888"/>
              </a:buClr>
              <a:buSzPts val="2000"/>
              <a:buNone/>
              <a:defRPr sz="2000">
                <a:solidFill>
                  <a:srgbClr val="888888"/>
                </a:solidFill>
              </a:defRPr>
            </a:lvl2pPr>
            <a:lvl3pPr marL="1371600" lvl="2" indent="-228600" algn="l">
              <a:lnSpc>
                <a:spcPct val="90000"/>
              </a:lnSpc>
              <a:spcBef>
                <a:spcPts val="500"/>
              </a:spcBef>
              <a:spcAft>
                <a:spcPct val="0"/>
              </a:spcAft>
              <a:buClr>
                <a:srgbClr val="888888"/>
              </a:buClr>
              <a:buSzPts val="1800"/>
              <a:buNone/>
              <a:defRPr sz="1800">
                <a:solidFill>
                  <a:srgbClr val="888888"/>
                </a:solidFill>
              </a:defRPr>
            </a:lvl3pPr>
            <a:lvl4pPr marL="1828800" lvl="3" indent="-228600" algn="l">
              <a:lnSpc>
                <a:spcPct val="90000"/>
              </a:lnSpc>
              <a:spcBef>
                <a:spcPts val="500"/>
              </a:spcBef>
              <a:spcAft>
                <a:spcPct val="0"/>
              </a:spcAft>
              <a:buClr>
                <a:srgbClr val="888888"/>
              </a:buClr>
              <a:buSzPts val="1600"/>
              <a:buNone/>
              <a:defRPr sz="1600">
                <a:solidFill>
                  <a:srgbClr val="888888"/>
                </a:solidFill>
              </a:defRPr>
            </a:lvl4pPr>
            <a:lvl5pPr marL="2286000" lvl="4" indent="-228600" algn="l">
              <a:lnSpc>
                <a:spcPct val="90000"/>
              </a:lnSpc>
              <a:spcBef>
                <a:spcPts val="500"/>
              </a:spcBef>
              <a:spcAft>
                <a:spcPct val="0"/>
              </a:spcAft>
              <a:buClr>
                <a:srgbClr val="888888"/>
              </a:buClr>
              <a:buSzPts val="1600"/>
              <a:buNone/>
              <a:defRPr sz="1600">
                <a:solidFill>
                  <a:srgbClr val="888888"/>
                </a:solidFill>
              </a:defRPr>
            </a:lvl5pPr>
            <a:lvl6pPr marL="2743200" lvl="5" indent="-228600" algn="l">
              <a:lnSpc>
                <a:spcPct val="90000"/>
              </a:lnSpc>
              <a:spcBef>
                <a:spcPts val="500"/>
              </a:spcBef>
              <a:spcAft>
                <a:spcPct val="0"/>
              </a:spcAft>
              <a:buClr>
                <a:srgbClr val="888888"/>
              </a:buClr>
              <a:buSzPts val="1600"/>
              <a:buNone/>
              <a:defRPr sz="1600">
                <a:solidFill>
                  <a:srgbClr val="888888"/>
                </a:solidFill>
              </a:defRPr>
            </a:lvl6pPr>
            <a:lvl7pPr marL="3200400" lvl="6" indent="-228600" algn="l">
              <a:lnSpc>
                <a:spcPct val="90000"/>
              </a:lnSpc>
              <a:spcBef>
                <a:spcPts val="500"/>
              </a:spcBef>
              <a:spcAft>
                <a:spcPct val="0"/>
              </a:spcAft>
              <a:buClr>
                <a:srgbClr val="888888"/>
              </a:buClr>
              <a:buSzPts val="1600"/>
              <a:buNone/>
              <a:defRPr sz="1600">
                <a:solidFill>
                  <a:srgbClr val="888888"/>
                </a:solidFill>
              </a:defRPr>
            </a:lvl7pPr>
            <a:lvl8pPr marL="3657600" lvl="7" indent="-228600" algn="l">
              <a:lnSpc>
                <a:spcPct val="90000"/>
              </a:lnSpc>
              <a:spcBef>
                <a:spcPts val="500"/>
              </a:spcBef>
              <a:spcAft>
                <a:spcPct val="0"/>
              </a:spcAft>
              <a:buClr>
                <a:srgbClr val="888888"/>
              </a:buClr>
              <a:buSzPts val="1600"/>
              <a:buNone/>
              <a:defRPr sz="1600">
                <a:solidFill>
                  <a:srgbClr val="888888"/>
                </a:solidFill>
              </a:defRPr>
            </a:lvl8pPr>
            <a:lvl9pPr marL="4114800" lvl="8" indent="-228600" algn="l">
              <a:lnSpc>
                <a:spcPct val="90000"/>
              </a:lnSpc>
              <a:spcBef>
                <a:spcPts val="500"/>
              </a:spcBef>
              <a:spcAft>
                <a:spcPct val="0"/>
              </a:spcAft>
              <a:buClr>
                <a:srgbClr val="888888"/>
              </a:buClr>
              <a:buSzPts val="1600"/>
              <a:buNone/>
              <a:defRPr sz="1600">
                <a:solidFill>
                  <a:srgbClr val="888888"/>
                </a:solidFill>
              </a:defRPr>
            </a:lvl9pPr>
          </a:lstStyle>
          <a:p>
            <a:endParaRPr/>
          </a:p>
        </p:txBody>
      </p:sp>
      <p:sp>
        <p:nvSpPr>
          <p:cNvPr id="26" name="Google Shape;2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7" name="Google Shape;2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8" name="Google Shape;2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1" name="Google Shape;3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32" name="Google Shape;3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33" name="Google Shape;3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4" name="Google Shape;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5" name="Google Shape;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38" name="Google Shape;3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39" name="Google Shape;3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0" name="Google Shape;4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ct val="0"/>
              </a:spcAft>
              <a:buClr>
                <a:schemeClr val="dk1"/>
              </a:buClr>
              <a:buSzPts val="2400"/>
              <a:buNone/>
              <a:defRPr sz="2400" b="1"/>
            </a:lvl1pPr>
            <a:lvl2pPr marL="914400" lvl="1" indent="-228600" algn="l">
              <a:lnSpc>
                <a:spcPct val="90000"/>
              </a:lnSpc>
              <a:spcBef>
                <a:spcPts val="500"/>
              </a:spcBef>
              <a:spcAft>
                <a:spcPct val="0"/>
              </a:spcAft>
              <a:buClr>
                <a:schemeClr val="dk1"/>
              </a:buClr>
              <a:buSzPts val="2000"/>
              <a:buNone/>
              <a:defRPr sz="2000" b="1"/>
            </a:lvl2pPr>
            <a:lvl3pPr marL="1371600" lvl="2" indent="-228600" algn="l">
              <a:lnSpc>
                <a:spcPct val="90000"/>
              </a:lnSpc>
              <a:spcBef>
                <a:spcPts val="500"/>
              </a:spcBef>
              <a:spcAft>
                <a:spcPct val="0"/>
              </a:spcAft>
              <a:buClr>
                <a:schemeClr val="dk1"/>
              </a:buClr>
              <a:buSzPts val="1800"/>
              <a:buNone/>
              <a:defRPr sz="1800" b="1"/>
            </a:lvl3pPr>
            <a:lvl4pPr marL="1828800" lvl="3" indent="-228600" algn="l">
              <a:lnSpc>
                <a:spcPct val="90000"/>
              </a:lnSpc>
              <a:spcBef>
                <a:spcPts val="500"/>
              </a:spcBef>
              <a:spcAft>
                <a:spcPct val="0"/>
              </a:spcAft>
              <a:buClr>
                <a:schemeClr val="dk1"/>
              </a:buClr>
              <a:buSzPts val="1600"/>
              <a:buNone/>
              <a:defRPr sz="1600" b="1"/>
            </a:lvl4pPr>
            <a:lvl5pPr marL="2286000" lvl="4" indent="-228600" algn="l">
              <a:lnSpc>
                <a:spcPct val="90000"/>
              </a:lnSpc>
              <a:spcBef>
                <a:spcPts val="500"/>
              </a:spcBef>
              <a:spcAft>
                <a:spcPct val="0"/>
              </a:spcAft>
              <a:buClr>
                <a:schemeClr val="dk1"/>
              </a:buClr>
              <a:buSzPts val="1600"/>
              <a:buNone/>
              <a:defRPr sz="1600" b="1"/>
            </a:lvl5pPr>
            <a:lvl6pPr marL="2743200" lvl="5" indent="-228600" algn="l">
              <a:lnSpc>
                <a:spcPct val="90000"/>
              </a:lnSpc>
              <a:spcBef>
                <a:spcPts val="500"/>
              </a:spcBef>
              <a:spcAft>
                <a:spcPct val="0"/>
              </a:spcAft>
              <a:buClr>
                <a:schemeClr val="dk1"/>
              </a:buClr>
              <a:buSzPts val="1600"/>
              <a:buNone/>
              <a:defRPr sz="1600" b="1"/>
            </a:lvl6pPr>
            <a:lvl7pPr marL="3200400" lvl="6" indent="-228600" algn="l">
              <a:lnSpc>
                <a:spcPct val="90000"/>
              </a:lnSpc>
              <a:spcBef>
                <a:spcPts val="500"/>
              </a:spcBef>
              <a:spcAft>
                <a:spcPct val="0"/>
              </a:spcAft>
              <a:buClr>
                <a:schemeClr val="dk1"/>
              </a:buClr>
              <a:buSzPts val="1600"/>
              <a:buNone/>
              <a:defRPr sz="1600" b="1"/>
            </a:lvl7pPr>
            <a:lvl8pPr marL="3657600" lvl="7" indent="-228600" algn="l">
              <a:lnSpc>
                <a:spcPct val="90000"/>
              </a:lnSpc>
              <a:spcBef>
                <a:spcPts val="500"/>
              </a:spcBef>
              <a:spcAft>
                <a:spcPct val="0"/>
              </a:spcAft>
              <a:buClr>
                <a:schemeClr val="dk1"/>
              </a:buClr>
              <a:buSzPts val="1600"/>
              <a:buNone/>
              <a:defRPr sz="1600" b="1"/>
            </a:lvl8pPr>
            <a:lvl9pPr marL="4114800" lvl="8" indent="-228600" algn="l">
              <a:lnSpc>
                <a:spcPct val="90000"/>
              </a:lnSpc>
              <a:spcBef>
                <a:spcPts val="500"/>
              </a:spcBef>
              <a:spcAft>
                <a:spcPct val="0"/>
              </a:spcAft>
              <a:buClr>
                <a:schemeClr val="dk1"/>
              </a:buClr>
              <a:buSzPts val="1600"/>
              <a:buNone/>
              <a:defRPr sz="1600" b="1"/>
            </a:lvl9pPr>
          </a:lstStyle>
          <a:p>
            <a:endParaRPr/>
          </a:p>
        </p:txBody>
      </p:sp>
      <p:sp>
        <p:nvSpPr>
          <p:cNvPr id="41" name="Google Shape;4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3" name="Google Shape;4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47" name="Google Shape;4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8" name="Google Shape;4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9" name="Google Shape;4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56" name="Google Shape;5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ct val="0"/>
              </a:spcAft>
              <a:buClr>
                <a:schemeClr val="dk1"/>
              </a:buClr>
              <a:buSzPts val="3200"/>
              <a:buChar char="•"/>
              <a:defRPr sz="3200"/>
            </a:lvl1pPr>
            <a:lvl2pPr marL="914400" lvl="1" indent="-406400" algn="l">
              <a:lnSpc>
                <a:spcPct val="90000"/>
              </a:lnSpc>
              <a:spcBef>
                <a:spcPts val="500"/>
              </a:spcBef>
              <a:spcAft>
                <a:spcPct val="0"/>
              </a:spcAft>
              <a:buClr>
                <a:schemeClr val="dk1"/>
              </a:buClr>
              <a:buSzPts val="2800"/>
              <a:buChar char="•"/>
              <a:defRPr sz="2800"/>
            </a:lvl2pPr>
            <a:lvl3pPr marL="1371600" lvl="2" indent="-381000" algn="l">
              <a:lnSpc>
                <a:spcPct val="90000"/>
              </a:lnSpc>
              <a:spcBef>
                <a:spcPts val="500"/>
              </a:spcBef>
              <a:spcAft>
                <a:spcPct val="0"/>
              </a:spcAft>
              <a:buClr>
                <a:schemeClr val="dk1"/>
              </a:buClr>
              <a:buSzPts val="2400"/>
              <a:buChar char="•"/>
              <a:defRPr sz="2400"/>
            </a:lvl3pPr>
            <a:lvl4pPr marL="1828800" lvl="3" indent="-355600" algn="l">
              <a:lnSpc>
                <a:spcPct val="90000"/>
              </a:lnSpc>
              <a:spcBef>
                <a:spcPts val="500"/>
              </a:spcBef>
              <a:spcAft>
                <a:spcPct val="0"/>
              </a:spcAft>
              <a:buClr>
                <a:schemeClr val="dk1"/>
              </a:buClr>
              <a:buSzPts val="2000"/>
              <a:buChar char="•"/>
              <a:defRPr sz="2000"/>
            </a:lvl4pPr>
            <a:lvl5pPr marL="2286000" lvl="4" indent="-355600" algn="l">
              <a:lnSpc>
                <a:spcPct val="90000"/>
              </a:lnSpc>
              <a:spcBef>
                <a:spcPts val="500"/>
              </a:spcBef>
              <a:spcAft>
                <a:spcPct val="0"/>
              </a:spcAft>
              <a:buClr>
                <a:schemeClr val="dk1"/>
              </a:buClr>
              <a:buSzPts val="2000"/>
              <a:buChar char="•"/>
              <a:defRPr sz="2000"/>
            </a:lvl5pPr>
            <a:lvl6pPr marL="2743200" lvl="5" indent="-355600" algn="l">
              <a:lnSpc>
                <a:spcPct val="90000"/>
              </a:lnSpc>
              <a:spcBef>
                <a:spcPts val="500"/>
              </a:spcBef>
              <a:spcAft>
                <a:spcPct val="0"/>
              </a:spcAft>
              <a:buClr>
                <a:schemeClr val="dk1"/>
              </a:buClr>
              <a:buSzPts val="2000"/>
              <a:buChar char="•"/>
              <a:defRPr sz="2000"/>
            </a:lvl6pPr>
            <a:lvl7pPr marL="3200400" lvl="6" indent="-355600" algn="l">
              <a:lnSpc>
                <a:spcPct val="90000"/>
              </a:lnSpc>
              <a:spcBef>
                <a:spcPts val="500"/>
              </a:spcBef>
              <a:spcAft>
                <a:spcPct val="0"/>
              </a:spcAft>
              <a:buClr>
                <a:schemeClr val="dk1"/>
              </a:buClr>
              <a:buSzPts val="2000"/>
              <a:buChar char="•"/>
              <a:defRPr sz="2000"/>
            </a:lvl7pPr>
            <a:lvl8pPr marL="3657600" lvl="7" indent="-355600" algn="l">
              <a:lnSpc>
                <a:spcPct val="90000"/>
              </a:lnSpc>
              <a:spcBef>
                <a:spcPts val="500"/>
              </a:spcBef>
              <a:spcAft>
                <a:spcPct val="0"/>
              </a:spcAft>
              <a:buClr>
                <a:schemeClr val="dk1"/>
              </a:buClr>
              <a:buSzPts val="2000"/>
              <a:buChar char="•"/>
              <a:defRPr sz="2000"/>
            </a:lvl8pPr>
            <a:lvl9pPr marL="4114800" lvl="8" indent="-355600" algn="l">
              <a:lnSpc>
                <a:spcPct val="90000"/>
              </a:lnSpc>
              <a:spcBef>
                <a:spcPts val="500"/>
              </a:spcBef>
              <a:spcAft>
                <a:spcPct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248B606-8018-4B5D-9D69-EE493C43623B}" type="datetimeFigureOut">
              <a:rPr lang="en-US" smtClean="0"/>
              <a:pPr/>
              <a:t>5/8/2024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ct val="0"/>
              </a:spcBef>
              <a:spcAft>
                <a:spcPct val="0"/>
              </a:spcAft>
              <a:buClr>
                <a:schemeClr val="dk1"/>
              </a:buClr>
              <a:buSzPts val="3200"/>
              <a:buFont typeface="Calibri"/>
              <a:buNone/>
              <a:defRPr sz="3200"/>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63" name="Google Shape;63;p22"/>
          <p:cNvSpPr>
            <a:spLocks noGrp="1"/>
          </p:cNvSpPr>
          <p:nvPr>
            <p:ph type="pic" idx="2"/>
          </p:nvPr>
        </p:nvSpPr>
        <p:spPr>
          <a:xfrm>
            <a:off x="5183188" y="987425"/>
            <a:ext cx="6172200" cy="4873625"/>
          </a:xfrm>
          <a:prstGeom prst="rect">
            <a:avLst/>
          </a:prstGeom>
          <a:noFill/>
          <a:ln>
            <a:noFill/>
          </a:ln>
        </p:spPr>
        <p:txBody>
          <a:bodyPr/>
          <a:lstStyle/>
          <a:p>
            <a:endParaRPr/>
          </a:p>
        </p:txBody>
      </p:sp>
      <p:sp>
        <p:nvSpPr>
          <p:cNvPr id="64" name="Google Shape;6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ct val="0"/>
              </a:spcAft>
              <a:buClr>
                <a:schemeClr val="dk1"/>
              </a:buClr>
              <a:buSzPts val="1600"/>
              <a:buNone/>
              <a:defRPr sz="1600"/>
            </a:lvl1pPr>
            <a:lvl2pPr marL="914400" lvl="1" indent="-228600" algn="l">
              <a:lnSpc>
                <a:spcPct val="90000"/>
              </a:lnSpc>
              <a:spcBef>
                <a:spcPts val="500"/>
              </a:spcBef>
              <a:spcAft>
                <a:spcPct val="0"/>
              </a:spcAft>
              <a:buClr>
                <a:schemeClr val="dk1"/>
              </a:buClr>
              <a:buSzPts val="1400"/>
              <a:buNone/>
              <a:defRPr sz="1400"/>
            </a:lvl2pPr>
            <a:lvl3pPr marL="1371600" lvl="2" indent="-228600" algn="l">
              <a:lnSpc>
                <a:spcPct val="90000"/>
              </a:lnSpc>
              <a:spcBef>
                <a:spcPts val="500"/>
              </a:spcBef>
              <a:spcAft>
                <a:spcPct val="0"/>
              </a:spcAft>
              <a:buClr>
                <a:schemeClr val="dk1"/>
              </a:buClr>
              <a:buSzPts val="1200"/>
              <a:buNone/>
              <a:defRPr sz="1200"/>
            </a:lvl3pPr>
            <a:lvl4pPr marL="1828800" lvl="3" indent="-228600" algn="l">
              <a:lnSpc>
                <a:spcPct val="90000"/>
              </a:lnSpc>
              <a:spcBef>
                <a:spcPts val="500"/>
              </a:spcBef>
              <a:spcAft>
                <a:spcPct val="0"/>
              </a:spcAft>
              <a:buClr>
                <a:schemeClr val="dk1"/>
              </a:buClr>
              <a:buSzPts val="1000"/>
              <a:buNone/>
              <a:defRPr sz="1000"/>
            </a:lvl4pPr>
            <a:lvl5pPr marL="2286000" lvl="4" indent="-228600" algn="l">
              <a:lnSpc>
                <a:spcPct val="90000"/>
              </a:lnSpc>
              <a:spcBef>
                <a:spcPts val="500"/>
              </a:spcBef>
              <a:spcAft>
                <a:spcPct val="0"/>
              </a:spcAft>
              <a:buClr>
                <a:schemeClr val="dk1"/>
              </a:buClr>
              <a:buSzPts val="1000"/>
              <a:buNone/>
              <a:defRPr sz="1000"/>
            </a:lvl5pPr>
            <a:lvl6pPr marL="2743200" lvl="5" indent="-228600" algn="l">
              <a:lnSpc>
                <a:spcPct val="90000"/>
              </a:lnSpc>
              <a:spcBef>
                <a:spcPts val="500"/>
              </a:spcBef>
              <a:spcAft>
                <a:spcPct val="0"/>
              </a:spcAft>
              <a:buClr>
                <a:schemeClr val="dk1"/>
              </a:buClr>
              <a:buSzPts val="1000"/>
              <a:buNone/>
              <a:defRPr sz="1000"/>
            </a:lvl6pPr>
            <a:lvl7pPr marL="3200400" lvl="6" indent="-228600" algn="l">
              <a:lnSpc>
                <a:spcPct val="90000"/>
              </a:lnSpc>
              <a:spcBef>
                <a:spcPts val="500"/>
              </a:spcBef>
              <a:spcAft>
                <a:spcPct val="0"/>
              </a:spcAft>
              <a:buClr>
                <a:schemeClr val="dk1"/>
              </a:buClr>
              <a:buSzPts val="1000"/>
              <a:buNone/>
              <a:defRPr sz="1000"/>
            </a:lvl7pPr>
            <a:lvl8pPr marL="3657600" lvl="7" indent="-228600" algn="l">
              <a:lnSpc>
                <a:spcPct val="90000"/>
              </a:lnSpc>
              <a:spcBef>
                <a:spcPts val="500"/>
              </a:spcBef>
              <a:spcAft>
                <a:spcPct val="0"/>
              </a:spcAft>
              <a:buClr>
                <a:schemeClr val="dk1"/>
              </a:buClr>
              <a:buSzPts val="1000"/>
              <a:buNone/>
              <a:defRPr sz="1000"/>
            </a:lvl8pPr>
            <a:lvl9pPr marL="4114800" lvl="8" indent="-228600" algn="l">
              <a:lnSpc>
                <a:spcPct val="90000"/>
              </a:lnSpc>
              <a:spcBef>
                <a:spcPts val="500"/>
              </a:spcBef>
              <a:spcAft>
                <a:spcPct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0" name="Google Shape;7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1" name="Google Shape;7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2" name="Google Shape;7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3" name="Google Shape;7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ct val="0"/>
              </a:spcBef>
              <a:spcAft>
                <a:spcPct val="0"/>
              </a:spcAft>
              <a:buClr>
                <a:schemeClr val="dk1"/>
              </a:buClr>
              <a:buSzPts val="1800"/>
              <a:buNone/>
              <a:defRPr/>
            </a:lvl1pPr>
            <a:lvl2pPr lvl="1">
              <a:spcBef>
                <a:spcPct val="0"/>
              </a:spcBef>
              <a:spcAft>
                <a:spcPct val="0"/>
              </a:spcAft>
              <a:buSzPts val="1400"/>
              <a:buNone/>
              <a:defRPr/>
            </a:lvl2pPr>
            <a:lvl3pPr lvl="2">
              <a:spcBef>
                <a:spcPct val="0"/>
              </a:spcBef>
              <a:spcAft>
                <a:spcPct val="0"/>
              </a:spcAft>
              <a:buSzPts val="1400"/>
              <a:buNone/>
              <a:defRPr/>
            </a:lvl3pPr>
            <a:lvl4pPr lvl="3">
              <a:spcBef>
                <a:spcPct val="0"/>
              </a:spcBef>
              <a:spcAft>
                <a:spcPct val="0"/>
              </a:spcAft>
              <a:buSzPts val="1400"/>
              <a:buNone/>
              <a:defRPr/>
            </a:lvl4pPr>
            <a:lvl5pPr lvl="4">
              <a:spcBef>
                <a:spcPct val="0"/>
              </a:spcBef>
              <a:spcAft>
                <a:spcPct val="0"/>
              </a:spcAft>
              <a:buSzPts val="1400"/>
              <a:buNone/>
              <a:defRPr/>
            </a:lvl5pPr>
            <a:lvl6pPr lvl="5">
              <a:spcBef>
                <a:spcPct val="0"/>
              </a:spcBef>
              <a:spcAft>
                <a:spcPct val="0"/>
              </a:spcAft>
              <a:buSzPts val="1400"/>
              <a:buNone/>
              <a:defRPr/>
            </a:lvl6pPr>
            <a:lvl7pPr lvl="6">
              <a:spcBef>
                <a:spcPct val="0"/>
              </a:spcBef>
              <a:spcAft>
                <a:spcPct val="0"/>
              </a:spcAft>
              <a:buSzPts val="1400"/>
              <a:buNone/>
              <a:defRPr/>
            </a:lvl7pPr>
            <a:lvl8pPr lvl="7">
              <a:spcBef>
                <a:spcPct val="0"/>
              </a:spcBef>
              <a:spcAft>
                <a:spcPct val="0"/>
              </a:spcAft>
              <a:buSzPts val="1400"/>
              <a:buNone/>
              <a:defRPr/>
            </a:lvl8pPr>
            <a:lvl9pPr lvl="8">
              <a:spcBef>
                <a:spcPct val="0"/>
              </a:spcBef>
              <a:spcAft>
                <a:spcPct val="0"/>
              </a:spcAft>
              <a:buSzPts val="1400"/>
              <a:buNone/>
              <a:defRPr/>
            </a:lvl9pPr>
          </a:lstStyle>
          <a:p>
            <a:endParaRPr/>
          </a:p>
        </p:txBody>
      </p:sp>
      <p:sp>
        <p:nvSpPr>
          <p:cNvPr id="76" name="Google Shape;7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ct val="0"/>
              </a:spcAft>
              <a:buClr>
                <a:schemeClr val="dk1"/>
              </a:buClr>
              <a:buSzPts val="1800"/>
              <a:buChar char="•"/>
              <a:defRPr/>
            </a:lvl1pPr>
            <a:lvl2pPr marL="914400" lvl="1" indent="-342900" algn="l">
              <a:lnSpc>
                <a:spcPct val="90000"/>
              </a:lnSpc>
              <a:spcBef>
                <a:spcPts val="500"/>
              </a:spcBef>
              <a:spcAft>
                <a:spcPct val="0"/>
              </a:spcAft>
              <a:buClr>
                <a:schemeClr val="dk1"/>
              </a:buClr>
              <a:buSzPts val="1800"/>
              <a:buChar char="•"/>
              <a:defRPr/>
            </a:lvl2pPr>
            <a:lvl3pPr marL="1371600" lvl="2" indent="-342900" algn="l">
              <a:lnSpc>
                <a:spcPct val="90000"/>
              </a:lnSpc>
              <a:spcBef>
                <a:spcPts val="500"/>
              </a:spcBef>
              <a:spcAft>
                <a:spcPct val="0"/>
              </a:spcAft>
              <a:buClr>
                <a:schemeClr val="dk1"/>
              </a:buClr>
              <a:buSzPts val="1800"/>
              <a:buChar char="•"/>
              <a:defRPr/>
            </a:lvl3pPr>
            <a:lvl4pPr marL="1828800" lvl="3" indent="-342900" algn="l">
              <a:lnSpc>
                <a:spcPct val="90000"/>
              </a:lnSpc>
              <a:spcBef>
                <a:spcPts val="500"/>
              </a:spcBef>
              <a:spcAft>
                <a:spcPct val="0"/>
              </a:spcAft>
              <a:buClr>
                <a:schemeClr val="dk1"/>
              </a:buClr>
              <a:buSzPts val="1800"/>
              <a:buChar char="•"/>
              <a:defRPr/>
            </a:lvl4pPr>
            <a:lvl5pPr marL="2286000" lvl="4" indent="-342900" algn="l">
              <a:lnSpc>
                <a:spcPct val="90000"/>
              </a:lnSpc>
              <a:spcBef>
                <a:spcPts val="500"/>
              </a:spcBef>
              <a:spcAft>
                <a:spcPct val="0"/>
              </a:spcAft>
              <a:buClr>
                <a:schemeClr val="dk1"/>
              </a:buClr>
              <a:buSzPts val="1800"/>
              <a:buChar char="•"/>
              <a:defRPr/>
            </a:lvl5pPr>
            <a:lvl6pPr marL="2743200" lvl="5" indent="-342900" algn="l">
              <a:lnSpc>
                <a:spcPct val="90000"/>
              </a:lnSpc>
              <a:spcBef>
                <a:spcPts val="500"/>
              </a:spcBef>
              <a:spcAft>
                <a:spcPct val="0"/>
              </a:spcAft>
              <a:buClr>
                <a:schemeClr val="dk1"/>
              </a:buClr>
              <a:buSzPts val="1800"/>
              <a:buChar char="•"/>
              <a:defRPr/>
            </a:lvl6pPr>
            <a:lvl7pPr marL="3200400" lvl="6" indent="-342900" algn="l">
              <a:lnSpc>
                <a:spcPct val="90000"/>
              </a:lnSpc>
              <a:spcBef>
                <a:spcPts val="500"/>
              </a:spcBef>
              <a:spcAft>
                <a:spcPct val="0"/>
              </a:spcAft>
              <a:buClr>
                <a:schemeClr val="dk1"/>
              </a:buClr>
              <a:buSzPts val="1800"/>
              <a:buChar char="•"/>
              <a:defRPr/>
            </a:lvl7pPr>
            <a:lvl8pPr marL="3657600" lvl="7" indent="-342900" algn="l">
              <a:lnSpc>
                <a:spcPct val="90000"/>
              </a:lnSpc>
              <a:spcBef>
                <a:spcPts val="500"/>
              </a:spcBef>
              <a:spcAft>
                <a:spcPct val="0"/>
              </a:spcAft>
              <a:buClr>
                <a:schemeClr val="dk1"/>
              </a:buClr>
              <a:buSzPts val="1800"/>
              <a:buChar char="•"/>
              <a:defRPr/>
            </a:lvl8pPr>
            <a:lvl9pPr marL="4114800" lvl="8" indent="-342900" algn="l">
              <a:lnSpc>
                <a:spcPct val="90000"/>
              </a:lnSpc>
              <a:spcBef>
                <a:spcPts val="500"/>
              </a:spcBef>
              <a:spcAft>
                <a:spcPct val="0"/>
              </a:spcAft>
              <a:buClr>
                <a:schemeClr val="dk1"/>
              </a:buClr>
              <a:buSzPts val="1800"/>
              <a:buChar char="•"/>
              <a:defRPr/>
            </a:lvl9pPr>
          </a:lstStyle>
          <a:p>
            <a:endParaRPr/>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38538789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94913845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59152452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20309203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pPr/>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73317233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pPr/>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21031255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1463889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C9866D10-D305-4EAA-A465-6C0D3BBA16D6}" type="datetimeFigureOut">
              <a:rPr lang="en-US" smtClean="0"/>
              <a:pPr/>
              <a:t>5/8/2024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1718414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71895827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20290545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4794456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8BA70218-0DEA-4234-9731-CAB8C919C923}" type="datetimeFigureOut">
              <a:rPr lang="en-US" smtClean="0"/>
              <a:pPr/>
              <a:t>5/8/2024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ACF9F42A-D8BB-4139-A08B-1A9187993C34}" type="datetimeFigureOut">
              <a:rPr lang="en-US" smtClean="0"/>
              <a:pPr/>
              <a:t>5/8/2024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FC870268-7342-4A34-A19E-4D682B9F6B03}" type="datetimeFigureOut">
              <a:rPr lang="en-US" smtClean="0"/>
              <a:pPr/>
              <a:t>5/8/2024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4B838410-60DC-421C-9C98-B4D8641D4E4E}" type="datetimeFigureOut">
              <a:rPr lang="en-US" smtClean="0"/>
              <a:pPr/>
              <a:t>5/8/2024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1E74E4A8-DB8B-45F8-8FC4-30F1D1B3BB5C}" type="datetimeFigureOut">
              <a:rPr lang="en-US" smtClean="0"/>
              <a:pPr/>
              <a:t>5/8/2024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9F798D4-59B5-4BA9-A601-EB7BB6344D98}" type="datetimeFigureOut">
              <a:rPr lang="en-US" smtClean="0"/>
              <a:pPr/>
              <a:t>5/8/2024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pPr/>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03546"/>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ctr" rtl="0">
              <a:lnSpc>
                <a:spcPct val="100000"/>
              </a:lnSpc>
              <a:spcBef>
                <a:spcPct val="0"/>
              </a:spcBef>
              <a:spcAft>
                <a:spcPct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ct val="0"/>
              </a:spcBef>
              <a:spcAft>
                <a:spcPct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L="0" marR="0" lvl="0"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ct val="0"/>
              </a:spcBef>
              <a:spcAft>
                <a:spcPct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pPr marL="0" lvl="0" indent="0" algn="r" rtl="0">
                <a:spcBef>
                  <a:spcPct val="0"/>
                </a:spcBef>
                <a:spcAft>
                  <a:spcPct val="0"/>
                </a:spcAft>
                <a:buNone/>
              </a:pPr>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6CE7D5-CF57-46EF-B807-FDD0502418D4}" type="datetimeFigureOut">
              <a:rPr lang="en-US" smtClean="0"/>
              <a:pPr/>
              <a:t>5/8/2024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46095407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3005278"/>
            <a:ext cx="9144000" cy="847445"/>
          </a:xfrm>
          <a:prstGeom prst="rect">
            <a:avLst/>
          </a:prstGeom>
          <a:noFill/>
          <a:ln>
            <a:noFill/>
          </a:ln>
        </p:spPr>
        <p:txBody>
          <a:bodyPr spcFirstLastPara="1" wrap="square" lIns="91425" tIns="45700" rIns="91425" bIns="45700" anchor="b" anchorCtr="0">
            <a:normAutofit fontScale="90000"/>
          </a:bodyPr>
          <a:lstStyle/>
          <a:p>
            <a:pPr>
              <a:buClr>
                <a:schemeClr val="lt1"/>
              </a:buClr>
              <a:buSzTx/>
            </a:pPr>
            <a:r>
              <a:rPr lang="en-US" b="1" dirty="0" smtClean="0">
                <a:solidFill>
                  <a:schemeClr val="lt1"/>
                </a:solidFill>
                <a:latin typeface="Tahoma"/>
                <a:ea typeface="Tahoma"/>
                <a:cs typeface="Tahoma"/>
                <a:sym typeface="Tahoma"/>
              </a:rPr>
              <a:t/>
            </a:r>
            <a:br>
              <a:rPr lang="en-US" b="1" dirty="0" smtClean="0">
                <a:solidFill>
                  <a:schemeClr val="lt1"/>
                </a:solidFill>
                <a:latin typeface="Tahoma"/>
                <a:ea typeface="Tahoma"/>
                <a:cs typeface="Tahoma"/>
                <a:sym typeface="Tahoma"/>
              </a:rPr>
            </a:br>
            <a:r>
              <a:rPr lang="en-US" b="1" dirty="0" smtClean="0">
                <a:solidFill>
                  <a:schemeClr val="lt1"/>
                </a:solidFill>
                <a:latin typeface="Tahoma"/>
                <a:ea typeface="Tahoma"/>
                <a:cs typeface="Tahoma"/>
                <a:sym typeface="Tahoma"/>
              </a:rPr>
              <a:t>Indian </a:t>
            </a:r>
            <a:r>
              <a:rPr lang="en-US" b="1" dirty="0" smtClean="0">
                <a:solidFill>
                  <a:schemeClr val="lt1"/>
                </a:solidFill>
                <a:latin typeface="Tahoma"/>
                <a:ea typeface="Tahoma"/>
                <a:cs typeface="Tahoma"/>
                <a:sym typeface="Tahoma"/>
              </a:rPr>
              <a:t>Food Delivery Restaurant Aggregator</a:t>
            </a:r>
            <a:br>
              <a:rPr lang="en-US" b="1" dirty="0" smtClean="0">
                <a:solidFill>
                  <a:schemeClr val="lt1"/>
                </a:solidFill>
                <a:latin typeface="Tahoma"/>
                <a:ea typeface="Tahoma"/>
                <a:cs typeface="Tahoma"/>
                <a:sym typeface="Tahoma"/>
              </a:rPr>
            </a:br>
            <a:endParaRPr b="1" dirty="0">
              <a:solidFill>
                <a:schemeClr val="lt1"/>
              </a:solidFill>
              <a:latin typeface="Tahoma"/>
              <a:ea typeface="Tahoma"/>
              <a:cs typeface="Tahoma"/>
              <a:sym typeface="Tahom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Clr>
                <a:schemeClr val="lt1"/>
              </a:buClr>
              <a:buSzPts val="2400"/>
              <a:buFont typeface="Tahoma"/>
              <a:buNone/>
            </a:pPr>
            <a:r>
              <a:rPr lang="en-US" sz="2400" b="1">
                <a:solidFill>
                  <a:schemeClr val="lt1"/>
                </a:solidFill>
                <a:latin typeface="Tahoma"/>
                <a:ea typeface="Tahoma"/>
                <a:cs typeface="Tahoma"/>
                <a:sym typeface="Tahoma"/>
              </a:rPr>
              <a:t>8. FUTURE STEPS</a:t>
            </a:r>
            <a:endParaRPr/>
          </a:p>
        </p:txBody>
      </p:sp>
      <p:sp>
        <p:nvSpPr>
          <p:cNvPr id="188" name="Google Shape;188;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15900" algn="l" rtl="0">
              <a:lnSpc>
                <a:spcPct val="115000"/>
              </a:lnSpc>
              <a:spcBef>
                <a:spcPct val="0"/>
              </a:spcBef>
              <a:spcAft>
                <a:spcPct val="0"/>
              </a:spcAft>
              <a:buClr>
                <a:schemeClr val="lt1"/>
              </a:buClr>
              <a:buSzPts val="1600"/>
              <a:buFont typeface="Tahoma"/>
              <a:buChar char="•"/>
            </a:pPr>
            <a:r>
              <a:rPr lang="en-US" sz="1600" b="1" dirty="0">
                <a:solidFill>
                  <a:schemeClr val="lt1"/>
                </a:solidFill>
                <a:latin typeface="Tahoma"/>
                <a:ea typeface="Tahoma"/>
                <a:cs typeface="Tahoma"/>
                <a:sym typeface="Tahoma"/>
              </a:rPr>
              <a:t>Artificial intelligence (AI): Python can be used to </a:t>
            </a:r>
            <a:r>
              <a:rPr lang="en-US" sz="1600" b="1" dirty="0" err="1">
                <a:solidFill>
                  <a:schemeClr val="lt1"/>
                </a:solidFill>
                <a:latin typeface="Tahoma"/>
                <a:ea typeface="Tahoma"/>
                <a:cs typeface="Tahoma"/>
                <a:sym typeface="Tahoma"/>
              </a:rPr>
              <a:t>analyse</a:t>
            </a:r>
            <a:r>
              <a:rPr lang="en-US" sz="1600" b="1" dirty="0">
                <a:solidFill>
                  <a:schemeClr val="lt1"/>
                </a:solidFill>
                <a:latin typeface="Tahoma"/>
                <a:ea typeface="Tahoma"/>
                <a:cs typeface="Tahoma"/>
                <a:sym typeface="Tahoma"/>
              </a:rPr>
              <a:t> data and make the machine teach itself(ML) which can be used to develop many AI projects.</a:t>
            </a:r>
            <a:endParaRPr sz="1600" b="1" dirty="0">
              <a:solidFill>
                <a:schemeClr val="lt1"/>
              </a:solidFill>
              <a:latin typeface="Tahoma"/>
              <a:ea typeface="Tahoma"/>
              <a:cs typeface="Tahoma"/>
              <a:sym typeface="Tahoma"/>
            </a:endParaRPr>
          </a:p>
          <a:p>
            <a:pPr marL="228600" marR="0" lvl="0" indent="-215900" algn="l" rtl="0">
              <a:lnSpc>
                <a:spcPct val="115000"/>
              </a:lnSpc>
              <a:spcBef>
                <a:spcPct val="0"/>
              </a:spcBef>
              <a:spcAft>
                <a:spcPct val="0"/>
              </a:spcAft>
              <a:buClr>
                <a:schemeClr val="lt1"/>
              </a:buClr>
              <a:buSzPts val="1600"/>
              <a:buFont typeface="Tahoma"/>
              <a:buChar char="•"/>
            </a:pPr>
            <a:r>
              <a:rPr lang="en-US" sz="1600" b="1" dirty="0">
                <a:solidFill>
                  <a:schemeClr val="lt1"/>
                </a:solidFill>
                <a:latin typeface="Tahoma"/>
                <a:ea typeface="Tahoma"/>
                <a:cs typeface="Tahoma"/>
                <a:sym typeface="Tahoma"/>
              </a:rPr>
              <a:t>Big data analytics: Python is capable of handling enormous amounts of data. With TBs of data generated everyday, python is very essential in big data analytics.</a:t>
            </a:r>
            <a:endParaRPr sz="1600" b="1" dirty="0">
              <a:solidFill>
                <a:schemeClr val="lt1"/>
              </a:solidFill>
              <a:latin typeface="Tahoma"/>
              <a:ea typeface="Tahoma"/>
              <a:cs typeface="Tahoma"/>
              <a:sym typeface="Tahoma"/>
            </a:endParaRPr>
          </a:p>
          <a:p>
            <a:pPr marL="228600" marR="0" lvl="0" indent="-215900" algn="l" rtl="0">
              <a:lnSpc>
                <a:spcPct val="115000"/>
              </a:lnSpc>
              <a:spcBef>
                <a:spcPct val="0"/>
              </a:spcBef>
              <a:spcAft>
                <a:spcPct val="0"/>
              </a:spcAft>
              <a:buClr>
                <a:schemeClr val="lt1"/>
              </a:buClr>
              <a:buSzPts val="1600"/>
              <a:buFont typeface="Tahoma"/>
              <a:buChar char="•"/>
            </a:pPr>
            <a:r>
              <a:rPr lang="en-US" sz="1600" b="1" dirty="0">
                <a:solidFill>
                  <a:schemeClr val="lt1"/>
                </a:solidFill>
                <a:latin typeface="Tahoma"/>
                <a:ea typeface="Tahoma"/>
                <a:cs typeface="Tahoma"/>
                <a:sym typeface="Tahoma"/>
              </a:rPr>
              <a:t>Cybersecurity: The role of Python in cybersecurity is becoming increasingly vital as cyberattacks grow in number. Python's versatility and effectiveness make it indispensable for the development of advanced cybersecurity tools.</a:t>
            </a:r>
            <a:endParaRPr sz="1600" b="1" dirty="0">
              <a:solidFill>
                <a:schemeClr val="lt1"/>
              </a:solidFill>
              <a:latin typeface="Tahoma"/>
              <a:ea typeface="Tahoma"/>
              <a:cs typeface="Tahoma"/>
              <a:sym typeface="Tahoma"/>
            </a:endParaRPr>
          </a:p>
          <a:p>
            <a:pPr marL="228600" marR="0" lvl="0" indent="-215900" algn="l" rtl="0">
              <a:lnSpc>
                <a:spcPct val="115000"/>
              </a:lnSpc>
              <a:spcBef>
                <a:spcPct val="0"/>
              </a:spcBef>
              <a:spcAft>
                <a:spcPct val="0"/>
              </a:spcAft>
              <a:buClr>
                <a:schemeClr val="lt1"/>
              </a:buClr>
              <a:buSzPts val="1600"/>
              <a:buFont typeface="Tahoma"/>
              <a:buChar char="•"/>
            </a:pPr>
            <a:r>
              <a:rPr lang="en-US" sz="1600" b="1" dirty="0">
                <a:solidFill>
                  <a:schemeClr val="lt1"/>
                </a:solidFill>
                <a:latin typeface="Tahoma"/>
                <a:ea typeface="Tahoma"/>
                <a:cs typeface="Tahoma"/>
                <a:sym typeface="Tahoma"/>
              </a:rPr>
              <a:t>Healthcare: Python is being used to develop healthcare applications, such as predictive analytics tools for diagnosing diseases and personalized medicine. As the healthcare industry continues to adopt data science, Python will be a valuable tool for improving patient care.</a:t>
            </a:r>
            <a:endParaRPr sz="1600" b="1" dirty="0">
              <a:solidFill>
                <a:schemeClr val="lt1"/>
              </a:solidFill>
              <a:latin typeface="Tahoma"/>
              <a:ea typeface="Tahoma"/>
              <a:cs typeface="Tahoma"/>
              <a:sym typeface="Tahoma"/>
            </a:endParaRPr>
          </a:p>
          <a:p>
            <a:pPr marL="228600" marR="0" lvl="0" indent="-215900" algn="l" rtl="0">
              <a:lnSpc>
                <a:spcPct val="115000"/>
              </a:lnSpc>
              <a:spcBef>
                <a:spcPct val="0"/>
              </a:spcBef>
              <a:spcAft>
                <a:spcPct val="0"/>
              </a:spcAft>
              <a:buClr>
                <a:schemeClr val="lt1"/>
              </a:buClr>
              <a:buSzPts val="1600"/>
              <a:buFont typeface="Tahoma"/>
              <a:buChar char="•"/>
            </a:pPr>
            <a:r>
              <a:rPr lang="en-US" sz="1600" b="1" dirty="0">
                <a:solidFill>
                  <a:schemeClr val="lt1"/>
                </a:solidFill>
                <a:latin typeface="Tahoma"/>
                <a:ea typeface="Tahoma"/>
                <a:cs typeface="Tahoma"/>
                <a:sym typeface="Tahoma"/>
              </a:rPr>
              <a:t>Finance: Python is used in stock market predictions, analysis of company’s past performance.</a:t>
            </a:r>
            <a:endParaRPr sz="1600" b="1" dirty="0">
              <a:solidFill>
                <a:schemeClr val="lt1"/>
              </a:solidFill>
              <a:latin typeface="Tahoma"/>
              <a:ea typeface="Tahoma"/>
              <a:cs typeface="Tahoma"/>
              <a:sym typeface="Tahoma"/>
            </a:endParaRPr>
          </a:p>
          <a:p>
            <a:pPr marL="228600" marR="0" lvl="0" indent="-215900" algn="l" rtl="0">
              <a:lnSpc>
                <a:spcPct val="115000"/>
              </a:lnSpc>
              <a:spcBef>
                <a:spcPct val="0"/>
              </a:spcBef>
              <a:spcAft>
                <a:spcPct val="0"/>
              </a:spcAft>
              <a:buClr>
                <a:schemeClr val="lt1"/>
              </a:buClr>
              <a:buSzPts val="1600"/>
              <a:buFont typeface="Tahoma"/>
              <a:buChar char="•"/>
            </a:pPr>
            <a:r>
              <a:rPr lang="en-US" sz="1600" b="1" dirty="0">
                <a:solidFill>
                  <a:schemeClr val="lt1"/>
                </a:solidFill>
                <a:latin typeface="Tahoma"/>
                <a:ea typeface="Tahoma"/>
                <a:cs typeface="Tahoma"/>
                <a:sym typeface="Tahoma"/>
              </a:rPr>
              <a:t>Sports: Python is used in predicting sports outcome, developing chess engines, etc.</a:t>
            </a:r>
            <a:endParaRPr sz="1600" b="1" dirty="0">
              <a:solidFill>
                <a:schemeClr val="lt1"/>
              </a:solidFill>
              <a:latin typeface="Tahoma"/>
              <a:ea typeface="Tahoma"/>
              <a:cs typeface="Tahoma"/>
              <a:sym typeface="Tahoma"/>
            </a:endParaRPr>
          </a:p>
          <a:p>
            <a:pPr marL="228600" lvl="0" indent="-50800" algn="l" rtl="0">
              <a:lnSpc>
                <a:spcPct val="115000"/>
              </a:lnSpc>
              <a:spcBef>
                <a:spcPct val="0"/>
              </a:spcBef>
              <a:spcAft>
                <a:spcPct val="0"/>
              </a:spcAft>
              <a:buClr>
                <a:schemeClr val="dk1"/>
              </a:buClr>
              <a:buSzPts val="2800"/>
              <a:buNone/>
            </a:pPr>
            <a:endParaRPr sz="1600"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2BFEAC-6428-5E6F-65AC-2B9B5B14E3A4}"/>
              </a:ext>
            </a:extLst>
          </p:cNvPr>
          <p:cNvSpPr>
            <a:spLocks noGrp="1"/>
          </p:cNvSpPr>
          <p:nvPr>
            <p:ph type="title"/>
          </p:nvPr>
        </p:nvSpPr>
        <p:spPr>
          <a:xfrm>
            <a:off x="174523" y="156190"/>
            <a:ext cx="11867535" cy="1559078"/>
          </a:xfrm>
        </p:spPr>
        <p:txBody>
          <a:bodyPr>
            <a:normAutofit/>
          </a:bodyPr>
          <a:lstStyle/>
          <a:p>
            <a:r>
              <a:rPr lang="en-US" sz="3600" b="1">
                <a:ea typeface="+mj-lt"/>
                <a:cs typeface="+mj-lt"/>
              </a:rPr>
              <a:t>Question 1 : Loading the data set and importing all the necessary methods</a:t>
            </a:r>
            <a:endParaRPr lang="en-US" sz="3600" b="1"/>
          </a:p>
        </p:txBody>
      </p:sp>
      <p:pic>
        <p:nvPicPr>
          <p:cNvPr id="4" name="Content Placeholder 3" descr="A close-up of a computer screen&#10;&#10;Description automatically generated">
            <a:extLst>
              <a:ext uri="{FF2B5EF4-FFF2-40B4-BE49-F238E27FC236}">
                <a16:creationId xmlns:a16="http://schemas.microsoft.com/office/drawing/2014/main" xmlns="" id="{71C21AF9-4DBD-F112-F2F2-55945B13CD3A}"/>
              </a:ext>
            </a:extLst>
          </p:cNvPr>
          <p:cNvPicPr>
            <a:picLocks noGrp="1" noChangeAspect="1"/>
          </p:cNvPicPr>
          <p:nvPr>
            <p:ph idx="1"/>
          </p:nvPr>
        </p:nvPicPr>
        <p:blipFill>
          <a:blip r:embed="rId2" cstate="print"/>
          <a:stretch>
            <a:fillRect/>
          </a:stretch>
        </p:blipFill>
        <p:spPr>
          <a:xfrm>
            <a:off x="324004" y="1712835"/>
            <a:ext cx="4010025" cy="1295400"/>
          </a:xfrm>
        </p:spPr>
      </p:pic>
      <p:sp>
        <p:nvSpPr>
          <p:cNvPr id="5" name="TextBox 4">
            <a:extLst>
              <a:ext uri="{FF2B5EF4-FFF2-40B4-BE49-F238E27FC236}">
                <a16:creationId xmlns:a16="http://schemas.microsoft.com/office/drawing/2014/main" xmlns="" id="{8C2A75C9-5372-81B2-789F-A6BDF146113E}"/>
              </a:ext>
            </a:extLst>
          </p:cNvPr>
          <p:cNvSpPr txBox="1"/>
          <p:nvPr/>
        </p:nvSpPr>
        <p:spPr>
          <a:xfrm>
            <a:off x="4885403" y="1769805"/>
            <a:ext cx="7042354"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cs typeface="Calibri"/>
              </a:rPr>
              <a:t>Code Breakdown:</a:t>
            </a:r>
          </a:p>
          <a:p>
            <a:r>
              <a:rPr lang="en-US" b="1" dirty="0">
                <a:cs typeface="Calibri"/>
              </a:rPr>
              <a:t>IMPORT: </a:t>
            </a:r>
            <a:r>
              <a:rPr lang="en-IN" dirty="0"/>
              <a:t>import</a:t>
            </a:r>
            <a:r>
              <a:rPr lang="en-IN" b="0" i="0" dirty="0">
                <a:effectLst/>
                <a:latin typeface="Söhne"/>
              </a:rPr>
              <a:t> statement is used to include external modules, libraries, or packages into your code</a:t>
            </a:r>
            <a:endParaRPr lang="en-US" b="1" dirty="0">
              <a:cs typeface="Calibri"/>
            </a:endParaRPr>
          </a:p>
          <a:p>
            <a:r>
              <a:rPr lang="en-US" b="1" dirty="0">
                <a:cs typeface="Calibri"/>
              </a:rPr>
              <a:t>Pandas: </a:t>
            </a:r>
            <a:r>
              <a:rPr lang="en-IN" b="0" i="0" dirty="0">
                <a:effectLst/>
                <a:latin typeface="Söhne"/>
              </a:rPr>
              <a:t> is a Python library used for data manipulation and analysis, especially for working with structured data like tables.</a:t>
            </a:r>
            <a:endParaRPr lang="en-US" b="1" dirty="0">
              <a:cs typeface="Calibri"/>
            </a:endParaRPr>
          </a:p>
          <a:p>
            <a:r>
              <a:rPr lang="en-US" b="1" dirty="0" err="1">
                <a:cs typeface="Calibri"/>
              </a:rPr>
              <a:t>Numpy</a:t>
            </a:r>
            <a:r>
              <a:rPr lang="en-US" b="1" dirty="0">
                <a:cs typeface="Calibri"/>
              </a:rPr>
              <a:t>: </a:t>
            </a:r>
            <a:r>
              <a:rPr lang="en-US" dirty="0">
                <a:cs typeface="Calibri"/>
              </a:rPr>
              <a:t>N</a:t>
            </a:r>
            <a:r>
              <a:rPr lang="en-IN" b="0" i="0" dirty="0" err="1">
                <a:effectLst/>
                <a:latin typeface="Söhne"/>
              </a:rPr>
              <a:t>umPy</a:t>
            </a:r>
            <a:r>
              <a:rPr lang="en-IN" b="0" i="0" dirty="0">
                <a:effectLst/>
                <a:latin typeface="Söhne"/>
              </a:rPr>
              <a:t>, which stands for "Numerical Python," is a fundamental Python library for numerical and mathematical operations. </a:t>
            </a:r>
            <a:endParaRPr lang="en-US" b="1" dirty="0">
              <a:cs typeface="Calibri"/>
            </a:endParaRPr>
          </a:p>
          <a:p>
            <a:r>
              <a:rPr lang="en-US" b="1" dirty="0">
                <a:cs typeface="Calibri"/>
              </a:rPr>
              <a:t>Seaborn:</a:t>
            </a:r>
            <a:r>
              <a:rPr lang="en-IN" b="0" i="0" dirty="0">
                <a:effectLst/>
                <a:latin typeface="Söhne"/>
              </a:rPr>
              <a:t>Seaborn is a Python data visualization library based on Matplotlib that is primarily used for creating informative and attractive statistical graphics and data visualizations. </a:t>
            </a:r>
            <a:endParaRPr lang="en-US" b="1" dirty="0">
              <a:cs typeface="Calibri"/>
            </a:endParaRPr>
          </a:p>
          <a:p>
            <a:r>
              <a:rPr lang="en-US" b="1" dirty="0">
                <a:cs typeface="Calibri"/>
              </a:rPr>
              <a:t>Matplotlib:</a:t>
            </a:r>
            <a:r>
              <a:rPr lang="en-IN" b="0" i="0" dirty="0">
                <a:effectLst/>
                <a:latin typeface="Söhne"/>
              </a:rPr>
              <a:t>Matplotlib is a widely-used Python library for creating static, animated, and interactive visualizations and plots.</a:t>
            </a:r>
            <a:endParaRPr lang="en-US" b="1" dirty="0">
              <a:cs typeface="Calibri"/>
            </a:endParaRPr>
          </a:p>
        </p:txBody>
      </p:sp>
      <p:sp>
        <p:nvSpPr>
          <p:cNvPr id="6" name="TextBox 5">
            <a:extLst>
              <a:ext uri="{FF2B5EF4-FFF2-40B4-BE49-F238E27FC236}">
                <a16:creationId xmlns:a16="http://schemas.microsoft.com/office/drawing/2014/main" xmlns="" id="{61449C5B-4BC5-E164-8E25-D801ED9D695A}"/>
              </a:ext>
            </a:extLst>
          </p:cNvPr>
          <p:cNvSpPr txBox="1"/>
          <p:nvPr/>
        </p:nvSpPr>
        <p:spPr>
          <a:xfrm>
            <a:off x="718983" y="4000500"/>
            <a:ext cx="106741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cs typeface="Calibri"/>
            </a:endParaRPr>
          </a:p>
          <a:p>
            <a:endParaRPr lang="en-US" dirty="0">
              <a:cs typeface="Calibri"/>
            </a:endParaRPr>
          </a:p>
        </p:txBody>
      </p:sp>
    </p:spTree>
    <p:extLst>
      <p:ext uri="{BB962C8B-B14F-4D97-AF65-F5344CB8AC3E}">
        <p14:creationId xmlns:p14="http://schemas.microsoft.com/office/powerpoint/2010/main" xmlns="" val="380158324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xmlns="" id="{3B5F1FC9-E357-CD6A-6B2D-366D188F04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Output:</a:t>
            </a:r>
          </a:p>
        </p:txBody>
      </p:sp>
      <p:pic>
        <p:nvPicPr>
          <p:cNvPr id="4" name="Content Placeholder 3" descr="A screenshot of a computer&#10;&#10;Description automatically generated">
            <a:extLst>
              <a:ext uri="{FF2B5EF4-FFF2-40B4-BE49-F238E27FC236}">
                <a16:creationId xmlns:a16="http://schemas.microsoft.com/office/drawing/2014/main" xmlns="" id="{E9AFB2E3-A916-21A6-EAD3-C730883060DE}"/>
              </a:ext>
            </a:extLst>
          </p:cNvPr>
          <p:cNvPicPr>
            <a:picLocks noGrp="1" noChangeAspect="1"/>
          </p:cNvPicPr>
          <p:nvPr>
            <p:ph idx="1"/>
          </p:nvPr>
        </p:nvPicPr>
        <p:blipFill>
          <a:blip r:embed="rId2" cstate="print"/>
          <a:stretch>
            <a:fillRect/>
          </a:stretch>
        </p:blipFill>
        <p:spPr>
          <a:xfrm>
            <a:off x="5072284" y="121781"/>
            <a:ext cx="6780700" cy="3441205"/>
          </a:xfrm>
          <a:prstGeom prst="rect">
            <a:avLst/>
          </a:prstGeom>
        </p:spPr>
      </p:pic>
      <p:pic>
        <p:nvPicPr>
          <p:cNvPr id="5" name="Picture 4" descr="A screenshot of a menu&#10;&#10;Description automatically generated">
            <a:extLst>
              <a:ext uri="{FF2B5EF4-FFF2-40B4-BE49-F238E27FC236}">
                <a16:creationId xmlns:a16="http://schemas.microsoft.com/office/drawing/2014/main" xmlns="" id="{27E9FB37-9C58-7AFA-D962-6F07F0DAE78B}"/>
              </a:ext>
            </a:extLst>
          </p:cNvPr>
          <p:cNvPicPr>
            <a:picLocks noChangeAspect="1"/>
          </p:cNvPicPr>
          <p:nvPr/>
        </p:nvPicPr>
        <p:blipFill>
          <a:blip r:embed="rId3" cstate="print"/>
          <a:stretch>
            <a:fillRect/>
          </a:stretch>
        </p:blipFill>
        <p:spPr>
          <a:xfrm>
            <a:off x="5068529" y="3564402"/>
            <a:ext cx="6762135" cy="3170485"/>
          </a:xfrm>
          <a:prstGeom prst="rect">
            <a:avLst/>
          </a:prstGeom>
        </p:spPr>
      </p:pic>
    </p:spTree>
    <p:extLst>
      <p:ext uri="{BB962C8B-B14F-4D97-AF65-F5344CB8AC3E}">
        <p14:creationId xmlns:p14="http://schemas.microsoft.com/office/powerpoint/2010/main" xmlns="" val="246747009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40D7FA-A507-426B-262D-991A9CA7F6FA}"/>
              </a:ext>
            </a:extLst>
          </p:cNvPr>
          <p:cNvSpPr>
            <a:spLocks noGrp="1"/>
          </p:cNvSpPr>
          <p:nvPr>
            <p:ph type="title"/>
          </p:nvPr>
        </p:nvSpPr>
        <p:spPr>
          <a:xfrm>
            <a:off x="125362" y="365125"/>
            <a:ext cx="11965857" cy="1350143"/>
          </a:xfrm>
        </p:spPr>
        <p:txBody>
          <a:bodyPr/>
          <a:lstStyle/>
          <a:p>
            <a:r>
              <a:rPr lang="en-US" sz="3600" b="1"/>
              <a:t>Question 2 :Which are the top restaurant chains based on the distribution(frequency) in Bangaluru?</a:t>
            </a:r>
            <a:endParaRPr lang="en-US" sz="3600">
              <a:cs typeface="Calibri Light"/>
            </a:endParaRPr>
          </a:p>
          <a:p>
            <a:endParaRPr lang="en-US" sz="3600">
              <a:cs typeface="Calibri Light"/>
            </a:endParaRPr>
          </a:p>
        </p:txBody>
      </p:sp>
      <p:pic>
        <p:nvPicPr>
          <p:cNvPr id="7" name="Content Placeholder 6">
            <a:extLst>
              <a:ext uri="{FF2B5EF4-FFF2-40B4-BE49-F238E27FC236}">
                <a16:creationId xmlns:a16="http://schemas.microsoft.com/office/drawing/2014/main" xmlns="" id="{D8FB455D-2DEB-A04B-4461-54200810A9D2}"/>
              </a:ext>
            </a:extLst>
          </p:cNvPr>
          <p:cNvPicPr>
            <a:picLocks noGrp="1" noChangeAspect="1"/>
          </p:cNvPicPr>
          <p:nvPr>
            <p:ph idx="1"/>
          </p:nvPr>
        </p:nvPicPr>
        <p:blipFill>
          <a:blip r:embed="rId2" cstate="print"/>
          <a:stretch>
            <a:fillRect/>
          </a:stretch>
        </p:blipFill>
        <p:spPr>
          <a:xfrm>
            <a:off x="251490" y="1648465"/>
            <a:ext cx="11099083" cy="821915"/>
          </a:xfrm>
        </p:spPr>
      </p:pic>
      <p:sp>
        <p:nvSpPr>
          <p:cNvPr id="8" name="TextBox 7">
            <a:extLst>
              <a:ext uri="{FF2B5EF4-FFF2-40B4-BE49-F238E27FC236}">
                <a16:creationId xmlns:a16="http://schemas.microsoft.com/office/drawing/2014/main" xmlns="" id="{889DF931-3CC1-CE4E-B969-37D621FA552A}"/>
              </a:ext>
            </a:extLst>
          </p:cNvPr>
          <p:cNvSpPr txBox="1"/>
          <p:nvPr/>
        </p:nvSpPr>
        <p:spPr>
          <a:xfrm>
            <a:off x="497757" y="2986548"/>
            <a:ext cx="545690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Code BreakDown:</a:t>
            </a:r>
          </a:p>
          <a:p>
            <a:r>
              <a:rPr lang="en-US">
                <a:cs typeface="Calibri"/>
              </a:rPr>
              <a:t>import pandas as pd imports the Pandas library into the Python environment data.</a:t>
            </a:r>
          </a:p>
          <a:p>
            <a:r>
              <a:rPr lang="en-US">
                <a:cs typeface="Calibri"/>
              </a:rPr>
              <a:t>This line of code uses the value_counts() function to count the number of times each restaurant chain appears in the data DataFrame. The Restaurant Name column is used as the index for the returned DataFrame</a:t>
            </a:r>
          </a:p>
          <a:p>
            <a:r>
              <a:rPr lang="en-US" err="1">
                <a:cs typeface="Calibri"/>
              </a:rPr>
              <a:t>top_chains_bangalore</a:t>
            </a:r>
            <a:r>
              <a:rPr lang="en-US">
                <a:cs typeface="Calibri"/>
              </a:rPr>
              <a:t>) prints the contents of the top_chains_bangalore variable to the console.</a:t>
            </a:r>
          </a:p>
        </p:txBody>
      </p:sp>
      <p:sp>
        <p:nvSpPr>
          <p:cNvPr id="9" name="TextBox 8">
            <a:extLst>
              <a:ext uri="{FF2B5EF4-FFF2-40B4-BE49-F238E27FC236}">
                <a16:creationId xmlns:a16="http://schemas.microsoft.com/office/drawing/2014/main" xmlns="" id="{57F586B2-3D82-D754-963D-11F5341E1E06}"/>
              </a:ext>
            </a:extLst>
          </p:cNvPr>
          <p:cNvSpPr txBox="1"/>
          <p:nvPr/>
        </p:nvSpPr>
        <p:spPr>
          <a:xfrm>
            <a:off x="6046838" y="2992694"/>
            <a:ext cx="545690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What did we learn from solving:</a:t>
            </a:r>
          </a:p>
          <a:p>
            <a:r>
              <a:rPr lang="en-US">
                <a:cs typeface="Calibri"/>
              </a:rPr>
              <a:t>How to use the Pandas library to create and manipulate DataFrames.How to use the value_counts() function to count the number of occurrences of each unique value in a Series or DataFrame.How to print the contents of a variable to the console.</a:t>
            </a:r>
          </a:p>
        </p:txBody>
      </p:sp>
    </p:spTree>
    <p:extLst>
      <p:ext uri="{BB962C8B-B14F-4D97-AF65-F5344CB8AC3E}">
        <p14:creationId xmlns:p14="http://schemas.microsoft.com/office/powerpoint/2010/main" xmlns="" val="11342727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xmlns="" id="{0CD74081-9970-41C7-A209-3F857BE10A9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Output:</a:t>
            </a:r>
          </a:p>
        </p:txBody>
      </p:sp>
      <p:pic>
        <p:nvPicPr>
          <p:cNvPr id="4" name="Content Placeholder 3" descr="A screenshot of a computer&#10;&#10;Description automatically generated">
            <a:extLst>
              <a:ext uri="{FF2B5EF4-FFF2-40B4-BE49-F238E27FC236}">
                <a16:creationId xmlns:a16="http://schemas.microsoft.com/office/drawing/2014/main" xmlns="" id="{DB889308-C415-4B67-820F-B2DFCB93F709}"/>
              </a:ext>
            </a:extLst>
          </p:cNvPr>
          <p:cNvPicPr>
            <a:picLocks noGrp="1" noChangeAspect="1"/>
          </p:cNvPicPr>
          <p:nvPr>
            <p:ph idx="1"/>
          </p:nvPr>
        </p:nvPicPr>
        <p:blipFill>
          <a:blip r:embed="rId2" cstate="print"/>
          <a:stretch>
            <a:fillRect/>
          </a:stretch>
        </p:blipFill>
        <p:spPr>
          <a:xfrm>
            <a:off x="1657414" y="1675227"/>
            <a:ext cx="8877171" cy="4394199"/>
          </a:xfrm>
          <a:prstGeom prst="rect">
            <a:avLst/>
          </a:prstGeom>
        </p:spPr>
      </p:pic>
    </p:spTree>
    <p:extLst>
      <p:ext uri="{BB962C8B-B14F-4D97-AF65-F5344CB8AC3E}">
        <p14:creationId xmlns:p14="http://schemas.microsoft.com/office/powerpoint/2010/main" xmlns="" val="230822654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EA0E8E-BB0D-DF34-80BD-67FF397312A7}"/>
              </a:ext>
            </a:extLst>
          </p:cNvPr>
          <p:cNvSpPr>
            <a:spLocks noGrp="1"/>
          </p:cNvSpPr>
          <p:nvPr>
            <p:ph type="title"/>
          </p:nvPr>
        </p:nvSpPr>
        <p:spPr/>
        <p:txBody>
          <a:bodyPr>
            <a:normAutofit/>
          </a:bodyPr>
          <a:lstStyle/>
          <a:p>
            <a:r>
              <a:rPr lang="en-US" sz="3600" b="1">
                <a:ea typeface="+mj-lt"/>
                <a:cs typeface="+mj-lt"/>
              </a:rPr>
              <a:t>Question 3: Restaurants not accepting online orders</a:t>
            </a:r>
            <a:endParaRPr lang="en-US" sz="3600" b="1"/>
          </a:p>
        </p:txBody>
      </p:sp>
      <p:pic>
        <p:nvPicPr>
          <p:cNvPr id="4" name="Content Placeholder 3" descr="A close-up of a number&#10;&#10;Description automatically generated">
            <a:extLst>
              <a:ext uri="{FF2B5EF4-FFF2-40B4-BE49-F238E27FC236}">
                <a16:creationId xmlns:a16="http://schemas.microsoft.com/office/drawing/2014/main" xmlns="" id="{FE5465E0-D414-2A46-0BA1-45F7D521614C}"/>
              </a:ext>
            </a:extLst>
          </p:cNvPr>
          <p:cNvPicPr>
            <a:picLocks noGrp="1" noChangeAspect="1"/>
          </p:cNvPicPr>
          <p:nvPr>
            <p:ph idx="1"/>
          </p:nvPr>
        </p:nvPicPr>
        <p:blipFill>
          <a:blip r:embed="rId2" cstate="print"/>
          <a:stretch>
            <a:fillRect/>
          </a:stretch>
        </p:blipFill>
        <p:spPr>
          <a:xfrm>
            <a:off x="257758" y="1744248"/>
            <a:ext cx="11670890" cy="892664"/>
          </a:xfrm>
        </p:spPr>
      </p:pic>
      <p:sp>
        <p:nvSpPr>
          <p:cNvPr id="5" name="TextBox 4">
            <a:extLst>
              <a:ext uri="{FF2B5EF4-FFF2-40B4-BE49-F238E27FC236}">
                <a16:creationId xmlns:a16="http://schemas.microsoft.com/office/drawing/2014/main" xmlns="" id="{93B7A2B3-25EA-82B3-59DE-71E4DA9F5874}"/>
              </a:ext>
            </a:extLst>
          </p:cNvPr>
          <p:cNvSpPr txBox="1"/>
          <p:nvPr/>
        </p:nvSpPr>
        <p:spPr>
          <a:xfrm>
            <a:off x="571500" y="3226209"/>
            <a:ext cx="4332338"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Code Breakdown:</a:t>
            </a:r>
          </a:p>
          <a:p>
            <a:r>
              <a:rPr lang="en-US" sz="1600">
                <a:cs typeface="Calibri"/>
              </a:rPr>
              <a:t>The first line imports the Pandas </a:t>
            </a:r>
            <a:r>
              <a:rPr lang="en-US" sz="1600" err="1">
                <a:cs typeface="Calibri"/>
              </a:rPr>
              <a:t>library.It </a:t>
            </a:r>
            <a:r>
              <a:rPr lang="en-US" sz="1600">
                <a:cs typeface="Calibri"/>
              </a:rPr>
              <a:t>creates a dictionary called data with two keys: Restaurant Name and online_order. The values for the Restaurant Name key are the names of five restaurants, and the values for the online_order key are whether or not each restaurant accepts online </a:t>
            </a:r>
            <a:r>
              <a:rPr lang="en-US" sz="1600" err="1">
                <a:cs typeface="Calibri"/>
              </a:rPr>
              <a:t>orders.It </a:t>
            </a:r>
            <a:r>
              <a:rPr lang="en-US" sz="1600">
                <a:cs typeface="Calibri"/>
              </a:rPr>
              <a:t>creates a Pandas DataFrame called df from the data </a:t>
            </a:r>
            <a:r>
              <a:rPr lang="en-US" sz="1600" err="1">
                <a:cs typeface="Calibri"/>
              </a:rPr>
              <a:t>dictionary.It </a:t>
            </a:r>
            <a:r>
              <a:rPr lang="en-US" sz="1600">
                <a:cs typeface="Calibri"/>
              </a:rPr>
              <a:t>uses the loc method to select the rows in df where the value in the online_order column is equal to </a:t>
            </a:r>
            <a:r>
              <a:rPr lang="en-US" sz="1600" err="1">
                <a:cs typeface="Calibri"/>
              </a:rPr>
              <a:t>No.It </a:t>
            </a:r>
            <a:r>
              <a:rPr lang="en-US" sz="1600">
                <a:cs typeface="Calibri"/>
              </a:rPr>
              <a:t>uses the count() method to count the number of rows that are </a:t>
            </a:r>
            <a:r>
              <a:rPr lang="en-US" sz="1600" err="1">
                <a:cs typeface="Calibri"/>
              </a:rPr>
              <a:t>selected.It prints </a:t>
            </a:r>
            <a:r>
              <a:rPr lang="en-US" sz="1600">
                <a:cs typeface="Calibri"/>
              </a:rPr>
              <a:t>the result of the count() method</a:t>
            </a:r>
          </a:p>
        </p:txBody>
      </p:sp>
      <p:sp>
        <p:nvSpPr>
          <p:cNvPr id="6" name="TextBox 5">
            <a:extLst>
              <a:ext uri="{FF2B5EF4-FFF2-40B4-BE49-F238E27FC236}">
                <a16:creationId xmlns:a16="http://schemas.microsoft.com/office/drawing/2014/main" xmlns="" id="{E2B15237-6132-A075-8FC7-CB24DC6F4448}"/>
              </a:ext>
            </a:extLst>
          </p:cNvPr>
          <p:cNvSpPr txBox="1"/>
          <p:nvPr/>
        </p:nvSpPr>
        <p:spPr>
          <a:xfrm>
            <a:off x="5705341" y="3244644"/>
            <a:ext cx="625314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What did we learn from solving:</a:t>
            </a:r>
          </a:p>
          <a:p>
            <a:r>
              <a:rPr lang="en-US">
                <a:cs typeface="Calibri"/>
              </a:rPr>
              <a:t>How to use the Pandas library to read and manipulate data.</a:t>
            </a:r>
          </a:p>
          <a:p>
            <a:r>
              <a:rPr lang="en-US">
                <a:cs typeface="Calibri"/>
              </a:rPr>
              <a:t>How to use the loc method to select rows in a Pandas DataFrame.</a:t>
            </a:r>
          </a:p>
          <a:p>
            <a:r>
              <a:rPr lang="en-US">
                <a:cs typeface="Calibri"/>
              </a:rPr>
              <a:t>How to use the count() method to count the number of rows in a Pandas DataFrame.</a:t>
            </a:r>
            <a:endParaRPr lang="en-US"/>
          </a:p>
        </p:txBody>
      </p:sp>
      <p:sp>
        <p:nvSpPr>
          <p:cNvPr id="7" name="TextBox 6">
            <a:extLst>
              <a:ext uri="{FF2B5EF4-FFF2-40B4-BE49-F238E27FC236}">
                <a16:creationId xmlns:a16="http://schemas.microsoft.com/office/drawing/2014/main" xmlns="" id="{0C9FD807-DEAB-9646-4AF1-4B2C6B8726C3}"/>
              </a:ext>
            </a:extLst>
          </p:cNvPr>
          <p:cNvSpPr txBox="1"/>
          <p:nvPr/>
        </p:nvSpPr>
        <p:spPr>
          <a:xfrm>
            <a:off x="4098822" y="6175886"/>
            <a:ext cx="37608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latin typeface="Consolas"/>
              <a:cs typeface="Calibri"/>
            </a:endParaRPr>
          </a:p>
        </p:txBody>
      </p:sp>
    </p:spTree>
    <p:extLst>
      <p:ext uri="{BB962C8B-B14F-4D97-AF65-F5344CB8AC3E}">
        <p14:creationId xmlns:p14="http://schemas.microsoft.com/office/powerpoint/2010/main" xmlns="" val="26089223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F3A93D-CA96-06BB-BF25-D3E94DD897BB}"/>
              </a:ext>
            </a:extLst>
          </p:cNvPr>
          <p:cNvSpPr>
            <a:spLocks noGrp="1"/>
          </p:cNvSpPr>
          <p:nvPr>
            <p:ph type="title"/>
          </p:nvPr>
        </p:nvSpPr>
        <p:spPr/>
        <p:txBody>
          <a:bodyPr>
            <a:normAutofit/>
          </a:bodyPr>
          <a:lstStyle/>
          <a:p>
            <a:r>
              <a:rPr lang="en-US" sz="3600" b="1">
                <a:cs typeface="Calibri Light"/>
              </a:rPr>
              <a:t>Output:</a:t>
            </a:r>
            <a:endParaRPr lang="en-US" sz="3600">
              <a:cs typeface="Calibri Light"/>
            </a:endParaRPr>
          </a:p>
        </p:txBody>
      </p:sp>
      <p:sp>
        <p:nvSpPr>
          <p:cNvPr id="3" name="Content Placeholder 2">
            <a:extLst>
              <a:ext uri="{FF2B5EF4-FFF2-40B4-BE49-F238E27FC236}">
                <a16:creationId xmlns:a16="http://schemas.microsoft.com/office/drawing/2014/main" xmlns="" id="{CA0BFDA6-39AB-35AD-662B-DFCDE77E7179}"/>
              </a:ext>
            </a:extLst>
          </p:cNvPr>
          <p:cNvSpPr>
            <a:spLocks noGrp="1"/>
          </p:cNvSpPr>
          <p:nvPr>
            <p:ph idx="1"/>
          </p:nvPr>
        </p:nvSpPr>
        <p:spPr>
          <a:xfrm>
            <a:off x="838200" y="3620012"/>
            <a:ext cx="10515600" cy="2556951"/>
          </a:xfrm>
        </p:spPr>
        <p:txBody>
          <a:bodyPr vert="horz" lIns="91440" tIns="45720" rIns="91440" bIns="45720" rtlCol="0" anchor="t">
            <a:normAutofit/>
          </a:bodyPr>
          <a:lstStyle/>
          <a:p>
            <a:r>
              <a:rPr lang="en-US" sz="2000">
                <a:latin typeface="Consolas"/>
              </a:rPr>
              <a:t>Heads Up on the answer received:</a:t>
            </a:r>
          </a:p>
        </p:txBody>
      </p:sp>
      <p:sp>
        <p:nvSpPr>
          <p:cNvPr id="4" name="TextBox 3">
            <a:extLst>
              <a:ext uri="{FF2B5EF4-FFF2-40B4-BE49-F238E27FC236}">
                <a16:creationId xmlns:a16="http://schemas.microsoft.com/office/drawing/2014/main" xmlns="" id="{7EB49E93-B6DD-E868-9084-49E20175C046}"/>
              </a:ext>
            </a:extLst>
          </p:cNvPr>
          <p:cNvSpPr txBox="1"/>
          <p:nvPr/>
        </p:nvSpPr>
        <p:spPr>
          <a:xfrm>
            <a:off x="3558048" y="1898854"/>
            <a:ext cx="32999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latin typeface="Consolas"/>
              </a:rPr>
              <a:t>4057</a:t>
            </a:r>
            <a:endParaRPr lang="en-US" sz="2800">
              <a:cs typeface="Calibri"/>
            </a:endParaRPr>
          </a:p>
        </p:txBody>
      </p:sp>
    </p:spTree>
    <p:extLst>
      <p:ext uri="{BB962C8B-B14F-4D97-AF65-F5344CB8AC3E}">
        <p14:creationId xmlns:p14="http://schemas.microsoft.com/office/powerpoint/2010/main" xmlns="" val="331187462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C31142-7D80-9B7B-AD19-824FB0A2467F}"/>
              </a:ext>
            </a:extLst>
          </p:cNvPr>
          <p:cNvSpPr>
            <a:spLocks noGrp="1"/>
          </p:cNvSpPr>
          <p:nvPr>
            <p:ph type="title"/>
          </p:nvPr>
        </p:nvSpPr>
        <p:spPr/>
        <p:txBody>
          <a:bodyPr>
            <a:normAutofit/>
          </a:bodyPr>
          <a:lstStyle/>
          <a:p>
            <a:r>
              <a:rPr lang="en-US" sz="3600" b="1">
                <a:ea typeface="+mj-lt"/>
                <a:cs typeface="+mj-lt"/>
              </a:rPr>
              <a:t>Question 4: Ratio of restaurants providing table booking</a:t>
            </a:r>
            <a:endParaRPr lang="en-US" sz="3600" b="1">
              <a:cs typeface="Calibri Light"/>
            </a:endParaRPr>
          </a:p>
        </p:txBody>
      </p:sp>
      <p:pic>
        <p:nvPicPr>
          <p:cNvPr id="4" name="Content Placeholder 3" descr="A close-up of a math equation&#10;&#10;Description automatically generated">
            <a:extLst>
              <a:ext uri="{FF2B5EF4-FFF2-40B4-BE49-F238E27FC236}">
                <a16:creationId xmlns:a16="http://schemas.microsoft.com/office/drawing/2014/main" xmlns="" id="{AE95D4E4-7D84-8C8F-07B3-C6FED88BC068}"/>
              </a:ext>
            </a:extLst>
          </p:cNvPr>
          <p:cNvPicPr>
            <a:picLocks noGrp="1" noChangeAspect="1"/>
          </p:cNvPicPr>
          <p:nvPr>
            <p:ph idx="1"/>
          </p:nvPr>
        </p:nvPicPr>
        <p:blipFill>
          <a:blip r:embed="rId2" cstate="print"/>
          <a:stretch>
            <a:fillRect/>
          </a:stretch>
        </p:blipFill>
        <p:spPr>
          <a:xfrm>
            <a:off x="174523" y="1688668"/>
            <a:ext cx="11621729" cy="655476"/>
          </a:xfrm>
        </p:spPr>
      </p:pic>
      <p:sp>
        <p:nvSpPr>
          <p:cNvPr id="5" name="TextBox 4">
            <a:extLst>
              <a:ext uri="{FF2B5EF4-FFF2-40B4-BE49-F238E27FC236}">
                <a16:creationId xmlns:a16="http://schemas.microsoft.com/office/drawing/2014/main" xmlns="" id="{B1303FA1-7F94-18B0-8E9D-1BD7A3EC6B67}"/>
              </a:ext>
            </a:extLst>
          </p:cNvPr>
          <p:cNvSpPr txBox="1"/>
          <p:nvPr/>
        </p:nvSpPr>
        <p:spPr>
          <a:xfrm>
            <a:off x="350273" y="3023419"/>
            <a:ext cx="50328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Code Breakdown: first imports the pandas library. This library is used for data analysis and manipulation.Next, the code creates a DataFrame object called data. This object contains a single column called book_table. The values in this column are either Yes or No.The next line of code creates a new object called ratio_table_booking. This object is a value_counts object, which is used to count the number of occurrences of each value in a column. The normalize=True parameter tells the value_counts function to return the relative frequencies of the values, rather than the absolute frequencies.The final line of code prints the ratio_table_booking object.</a:t>
            </a:r>
            <a:endParaRPr lang="en-US"/>
          </a:p>
        </p:txBody>
      </p:sp>
      <p:sp>
        <p:nvSpPr>
          <p:cNvPr id="6" name="TextBox 5">
            <a:extLst>
              <a:ext uri="{FF2B5EF4-FFF2-40B4-BE49-F238E27FC236}">
                <a16:creationId xmlns:a16="http://schemas.microsoft.com/office/drawing/2014/main" xmlns="" id="{41B56745-7A58-3529-DA4C-3A22DF9B4BD2}"/>
              </a:ext>
            </a:extLst>
          </p:cNvPr>
          <p:cNvSpPr txBox="1"/>
          <p:nvPr/>
        </p:nvSpPr>
        <p:spPr>
          <a:xfrm>
            <a:off x="6102145" y="3023418"/>
            <a:ext cx="577030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What did we learn from solving:</a:t>
            </a:r>
          </a:p>
          <a:p>
            <a:r>
              <a:rPr lang="en-US">
                <a:cs typeface="Calibri"/>
              </a:rPr>
              <a:t>First, we learn how to use the pandas library to analyze data. Second,</a:t>
            </a:r>
          </a:p>
          <a:p>
            <a:r>
              <a:rPr lang="en-US">
                <a:cs typeface="Calibri"/>
              </a:rPr>
              <a:t>we learn how to use the value_counts function to count the number of occurrences of each value in a column. Finally, we learn how to use the normalize=True parameter to return the relative frequencies of the values.</a:t>
            </a:r>
          </a:p>
        </p:txBody>
      </p:sp>
    </p:spTree>
    <p:extLst>
      <p:ext uri="{BB962C8B-B14F-4D97-AF65-F5344CB8AC3E}">
        <p14:creationId xmlns:p14="http://schemas.microsoft.com/office/powerpoint/2010/main" xmlns="" val="4377439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50811073-89F5-46D6-83D8-BA76446497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3442855"/>
          </a:xfrm>
          <a:custGeom>
            <a:avLst/>
            <a:gdLst>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71588 w 12192000"/>
              <a:gd name="connsiteY11" fmla="*/ 3113441 h 3442855"/>
              <a:gd name="connsiteX12" fmla="*/ 11270977 w 12192000"/>
              <a:gd name="connsiteY12" fmla="*/ 3100396 h 3442855"/>
              <a:gd name="connsiteX13" fmla="*/ 11250574 w 12192000"/>
              <a:gd name="connsiteY13" fmla="*/ 3091174 h 3442855"/>
              <a:gd name="connsiteX14" fmla="*/ 11246505 w 12192000"/>
              <a:gd name="connsiteY14" fmla="*/ 3086783 h 3442855"/>
              <a:gd name="connsiteX15" fmla="*/ 11221805 w 12192000"/>
              <a:gd name="connsiteY15" fmla="*/ 3063540 h 3442855"/>
              <a:gd name="connsiteX16" fmla="*/ 11135382 w 12192000"/>
              <a:gd name="connsiteY16" fmla="*/ 3062095 h 3442855"/>
              <a:gd name="connsiteX17" fmla="*/ 11056771 w 12192000"/>
              <a:gd name="connsiteY17" fmla="*/ 3020684 h 3442855"/>
              <a:gd name="connsiteX18" fmla="*/ 10800887 w 12192000"/>
              <a:gd name="connsiteY18" fmla="*/ 2963080 h 3442855"/>
              <a:gd name="connsiteX19" fmla="*/ 10701230 w 12192000"/>
              <a:gd name="connsiteY19" fmla="*/ 2935785 h 3442855"/>
              <a:gd name="connsiteX20" fmla="*/ 10529686 w 12192000"/>
              <a:gd name="connsiteY20" fmla="*/ 2918071 h 3442855"/>
              <a:gd name="connsiteX21" fmla="*/ 10337584 w 12192000"/>
              <a:gd name="connsiteY21" fmla="*/ 2926238 h 3442855"/>
              <a:gd name="connsiteX22" fmla="*/ 10179941 w 12192000"/>
              <a:gd name="connsiteY22" fmla="*/ 2930174 h 3442855"/>
              <a:gd name="connsiteX23" fmla="*/ 10129038 w 12192000"/>
              <a:gd name="connsiteY23" fmla="*/ 2929992 h 3442855"/>
              <a:gd name="connsiteX24" fmla="*/ 10044809 w 12192000"/>
              <a:gd name="connsiteY24" fmla="*/ 2932587 h 3442855"/>
              <a:gd name="connsiteX25" fmla="*/ 9923926 w 12192000"/>
              <a:gd name="connsiteY25" fmla="*/ 2936679 h 3442855"/>
              <a:gd name="connsiteX26" fmla="*/ 9825938 w 12192000"/>
              <a:gd name="connsiteY26" fmla="*/ 2915287 h 3442855"/>
              <a:gd name="connsiteX27" fmla="*/ 9761662 w 12192000"/>
              <a:gd name="connsiteY27" fmla="*/ 2916695 h 3442855"/>
              <a:gd name="connsiteX28" fmla="*/ 9688436 w 12192000"/>
              <a:gd name="connsiteY28" fmla="*/ 2894364 h 3442855"/>
              <a:gd name="connsiteX29" fmla="*/ 9626359 w 12192000"/>
              <a:gd name="connsiteY29" fmla="*/ 2876388 h 3442855"/>
              <a:gd name="connsiteX30" fmla="*/ 9536686 w 12192000"/>
              <a:gd name="connsiteY30" fmla="*/ 2845662 h 3442855"/>
              <a:gd name="connsiteX31" fmla="*/ 9500517 w 12192000"/>
              <a:gd name="connsiteY31" fmla="*/ 2847197 h 3442855"/>
              <a:gd name="connsiteX32" fmla="*/ 9432874 w 12192000"/>
              <a:gd name="connsiteY32" fmla="*/ 2826106 h 3442855"/>
              <a:gd name="connsiteX33" fmla="*/ 9340481 w 12192000"/>
              <a:gd name="connsiteY33" fmla="*/ 2831628 h 3442855"/>
              <a:gd name="connsiteX34" fmla="*/ 9191002 w 12192000"/>
              <a:gd name="connsiteY34" fmla="*/ 2776544 h 3442855"/>
              <a:gd name="connsiteX35" fmla="*/ 9181756 w 12192000"/>
              <a:gd name="connsiteY35" fmla="*/ 2773801 h 3442855"/>
              <a:gd name="connsiteX36" fmla="*/ 8912415 w 12192000"/>
              <a:gd name="connsiteY36" fmla="*/ 2765023 h 3442855"/>
              <a:gd name="connsiteX37" fmla="*/ 7709716 w 12192000"/>
              <a:gd name="connsiteY37" fmla="*/ 2795956 h 3442855"/>
              <a:gd name="connsiteX38" fmla="*/ 6923164 w 12192000"/>
              <a:gd name="connsiteY38" fmla="*/ 2920980 h 3442855"/>
              <a:gd name="connsiteX39" fmla="*/ 3308915 w 12192000"/>
              <a:gd name="connsiteY39" fmla="*/ 3049912 h 3442855"/>
              <a:gd name="connsiteX40" fmla="*/ 2643050 w 12192000"/>
              <a:gd name="connsiteY40" fmla="*/ 3112559 h 3442855"/>
              <a:gd name="connsiteX41" fmla="*/ 2426006 w 12192000"/>
              <a:gd name="connsiteY41" fmla="*/ 3161942 h 3442855"/>
              <a:gd name="connsiteX42" fmla="*/ 2291811 w 12192000"/>
              <a:gd name="connsiteY42" fmla="*/ 3176941 h 3442855"/>
              <a:gd name="connsiteX43" fmla="*/ 2201685 w 12192000"/>
              <a:gd name="connsiteY43" fmla="*/ 3200625 h 3442855"/>
              <a:gd name="connsiteX44" fmla="*/ 2046141 w 12192000"/>
              <a:gd name="connsiteY44" fmla="*/ 3203263 h 3442855"/>
              <a:gd name="connsiteX45" fmla="*/ 1953987 w 12192000"/>
              <a:gd name="connsiteY45" fmla="*/ 3176250 h 3442855"/>
              <a:gd name="connsiteX46" fmla="*/ 1924440 w 12192000"/>
              <a:gd name="connsiteY46" fmla="*/ 3170393 h 3442855"/>
              <a:gd name="connsiteX47" fmla="*/ 1907653 w 12192000"/>
              <a:gd name="connsiteY47" fmla="*/ 3175484 h 3442855"/>
              <a:gd name="connsiteX48" fmla="*/ 1856828 w 12192000"/>
              <a:gd name="connsiteY48" fmla="*/ 3184705 h 3442855"/>
              <a:gd name="connsiteX49" fmla="*/ 1831611 w 12192000"/>
              <a:gd name="connsiteY49" fmla="*/ 3205201 h 3442855"/>
              <a:gd name="connsiteX50" fmla="*/ 1715859 w 12192000"/>
              <a:gd name="connsiteY50" fmla="*/ 3229661 h 3442855"/>
              <a:gd name="connsiteX51" fmla="*/ 1573012 w 12192000"/>
              <a:gd name="connsiteY51" fmla="*/ 3250275 h 3442855"/>
              <a:gd name="connsiteX52" fmla="*/ 1525936 w 12192000"/>
              <a:gd name="connsiteY52" fmla="*/ 3243056 h 3442855"/>
              <a:gd name="connsiteX53" fmla="*/ 1515932 w 12192000"/>
              <a:gd name="connsiteY53" fmla="*/ 3243699 h 3442855"/>
              <a:gd name="connsiteX54" fmla="*/ 1418247 w 12192000"/>
              <a:gd name="connsiteY54" fmla="*/ 3236042 h 3442855"/>
              <a:gd name="connsiteX55" fmla="*/ 1311781 w 12192000"/>
              <a:gd name="connsiteY55" fmla="*/ 3207733 h 3442855"/>
              <a:gd name="connsiteX56" fmla="*/ 1287526 w 12192000"/>
              <a:gd name="connsiteY56" fmla="*/ 3195564 h 3442855"/>
              <a:gd name="connsiteX57" fmla="*/ 1275912 w 12192000"/>
              <a:gd name="connsiteY57" fmla="*/ 3202348 h 3442855"/>
              <a:gd name="connsiteX58" fmla="*/ 1160923 w 12192000"/>
              <a:gd name="connsiteY58" fmla="*/ 3219676 h 3442855"/>
              <a:gd name="connsiteX59" fmla="*/ 909690 w 12192000"/>
              <a:gd name="connsiteY59" fmla="*/ 3216919 h 3442855"/>
              <a:gd name="connsiteX60" fmla="*/ 764020 w 12192000"/>
              <a:gd name="connsiteY60" fmla="*/ 3235844 h 3442855"/>
              <a:gd name="connsiteX61" fmla="*/ 701915 w 12192000"/>
              <a:gd name="connsiteY61" fmla="*/ 3250223 h 3442855"/>
              <a:gd name="connsiteX62" fmla="*/ 463292 w 12192000"/>
              <a:gd name="connsiteY62" fmla="*/ 3316636 h 3442855"/>
              <a:gd name="connsiteX63" fmla="*/ 369865 w 12192000"/>
              <a:gd name="connsiteY63" fmla="*/ 3339094 h 3442855"/>
              <a:gd name="connsiteX64" fmla="*/ 318911 w 12192000"/>
              <a:gd name="connsiteY64" fmla="*/ 3367912 h 3442855"/>
              <a:gd name="connsiteX65" fmla="*/ 119548 w 12192000"/>
              <a:gd name="connsiteY65" fmla="*/ 3404651 h 3442855"/>
              <a:gd name="connsiteX66" fmla="*/ 0 w 12192000"/>
              <a:gd name="connsiteY66" fmla="*/ 3414000 h 3442855"/>
              <a:gd name="connsiteX67" fmla="*/ 0 w 12192000"/>
              <a:gd name="connsiteY67" fmla="*/ 2 h 3442855"/>
              <a:gd name="connsiteX68" fmla="*/ 3459904 w 12192000"/>
              <a:gd name="connsiteY68" fmla="*/ 1 h 3442855"/>
              <a:gd name="connsiteX69" fmla="*/ 3459907 w 12192000"/>
              <a:gd name="connsiteY69" fmla="*/ 0 h 3442855"/>
              <a:gd name="connsiteX70" fmla="*/ 3459907 w 12192000"/>
              <a:gd name="connsiteY70" fmla="*/ 0 h 3442855"/>
              <a:gd name="connsiteX71" fmla="*/ 3459907 w 12192000"/>
              <a:gd name="connsiteY71" fmla="*/ 0 h 3442855"/>
              <a:gd name="connsiteX72" fmla="*/ 3459907 w 12192000"/>
              <a:gd name="connsiteY72" fmla="*/ 0 h 3442855"/>
              <a:gd name="connsiteX73" fmla="*/ 3459907 w 12192000"/>
              <a:gd name="connsiteY73" fmla="*/ 0 h 3442855"/>
              <a:gd name="connsiteX74" fmla="*/ 3459907 w 12192000"/>
              <a:gd name="connsiteY74" fmla="*/ 0 h 3442855"/>
              <a:gd name="connsiteX75" fmla="*/ 3459907 w 12192000"/>
              <a:gd name="connsiteY75" fmla="*/ 0 h 344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192000" h="3442855">
                <a:moveTo>
                  <a:pt x="3459907" y="0"/>
                </a:moveTo>
                <a:lnTo>
                  <a:pt x="12192000" y="0"/>
                </a:lnTo>
                <a:lnTo>
                  <a:pt x="12192000" y="3442855"/>
                </a:lnTo>
                <a:lnTo>
                  <a:pt x="12076094" y="3423357"/>
                </a:lnTo>
                <a:cubicBezTo>
                  <a:pt x="12005159" y="3438127"/>
                  <a:pt x="12014346" y="3381657"/>
                  <a:pt x="11974360" y="3396494"/>
                </a:cubicBezTo>
                <a:cubicBezTo>
                  <a:pt x="11904719" y="3371812"/>
                  <a:pt x="11861782" y="3344051"/>
                  <a:pt x="11825709" y="3356473"/>
                </a:cubicBezTo>
                <a:cubicBezTo>
                  <a:pt x="11795915" y="3337312"/>
                  <a:pt x="11776282" y="3287434"/>
                  <a:pt x="11731940" y="3297768"/>
                </a:cubicBezTo>
                <a:cubicBezTo>
                  <a:pt x="11745979" y="3276550"/>
                  <a:pt x="11683245" y="3292173"/>
                  <a:pt x="11676634" y="3269119"/>
                </a:cubicBezTo>
                <a:cubicBezTo>
                  <a:pt x="11673835" y="3250701"/>
                  <a:pt x="11654148" y="3251146"/>
                  <a:pt x="11639416" y="3243537"/>
                </a:cubicBezTo>
                <a:cubicBezTo>
                  <a:pt x="11629359" y="3224298"/>
                  <a:pt x="11554687" y="3202798"/>
                  <a:pt x="11528409" y="3203904"/>
                </a:cubicBezTo>
                <a:cubicBezTo>
                  <a:pt x="11453995" y="3217978"/>
                  <a:pt x="11397027" y="3139530"/>
                  <a:pt x="11337600" y="3148858"/>
                </a:cubicBezTo>
                <a:cubicBezTo>
                  <a:pt x="11294796" y="3133781"/>
                  <a:pt x="11282692" y="3121518"/>
                  <a:pt x="11271588" y="3113441"/>
                </a:cubicBezTo>
                <a:cubicBezTo>
                  <a:pt x="11271384" y="3109093"/>
                  <a:pt x="11271181" y="3104744"/>
                  <a:pt x="11270977" y="3100396"/>
                </a:cubicBezTo>
                <a:lnTo>
                  <a:pt x="11250574" y="3091174"/>
                </a:lnTo>
                <a:lnTo>
                  <a:pt x="11246505" y="3086783"/>
                </a:lnTo>
                <a:cubicBezTo>
                  <a:pt x="11238764" y="3078354"/>
                  <a:pt x="11230851" y="3070308"/>
                  <a:pt x="11221805" y="3063540"/>
                </a:cubicBezTo>
                <a:cubicBezTo>
                  <a:pt x="11194819" y="3110734"/>
                  <a:pt x="11140396" y="3013748"/>
                  <a:pt x="11135382" y="3062095"/>
                </a:cubicBezTo>
                <a:cubicBezTo>
                  <a:pt x="11080975" y="3033115"/>
                  <a:pt x="11090475" y="3086737"/>
                  <a:pt x="11056771" y="3020684"/>
                </a:cubicBezTo>
                <a:cubicBezTo>
                  <a:pt x="10950489" y="2984550"/>
                  <a:pt x="10968513" y="2976705"/>
                  <a:pt x="10800887" y="2963080"/>
                </a:cubicBezTo>
                <a:cubicBezTo>
                  <a:pt x="10782723" y="2947697"/>
                  <a:pt x="10721294" y="2942886"/>
                  <a:pt x="10701230" y="2935785"/>
                </a:cubicBezTo>
                <a:lnTo>
                  <a:pt x="10529686" y="2918071"/>
                </a:lnTo>
                <a:cubicBezTo>
                  <a:pt x="10467898" y="2936564"/>
                  <a:pt x="10391723" y="2920684"/>
                  <a:pt x="10337584" y="2926238"/>
                </a:cubicBezTo>
                <a:cubicBezTo>
                  <a:pt x="10271486" y="2936266"/>
                  <a:pt x="10261085" y="2903356"/>
                  <a:pt x="10179941" y="2930174"/>
                </a:cubicBezTo>
                <a:cubicBezTo>
                  <a:pt x="10171294" y="2901323"/>
                  <a:pt x="10143743" y="2928373"/>
                  <a:pt x="10129038" y="2929992"/>
                </a:cubicBezTo>
                <a:cubicBezTo>
                  <a:pt x="10111049" y="2935411"/>
                  <a:pt x="10080763" y="2928965"/>
                  <a:pt x="10044809" y="2932587"/>
                </a:cubicBezTo>
                <a:cubicBezTo>
                  <a:pt x="9986964" y="2934979"/>
                  <a:pt x="10040427" y="2926217"/>
                  <a:pt x="9923926" y="2936679"/>
                </a:cubicBezTo>
                <a:cubicBezTo>
                  <a:pt x="9890801" y="2937500"/>
                  <a:pt x="9863184" y="2908407"/>
                  <a:pt x="9825938" y="2915287"/>
                </a:cubicBezTo>
                <a:lnTo>
                  <a:pt x="9761662" y="2916695"/>
                </a:lnTo>
                <a:lnTo>
                  <a:pt x="9688436" y="2894364"/>
                </a:lnTo>
                <a:lnTo>
                  <a:pt x="9626359" y="2876388"/>
                </a:lnTo>
                <a:lnTo>
                  <a:pt x="9536686" y="2845662"/>
                </a:lnTo>
                <a:cubicBezTo>
                  <a:pt x="9530621" y="2846717"/>
                  <a:pt x="9510170" y="2854046"/>
                  <a:pt x="9500517" y="2847197"/>
                </a:cubicBezTo>
                <a:lnTo>
                  <a:pt x="9432874" y="2826106"/>
                </a:lnTo>
                <a:cubicBezTo>
                  <a:pt x="9425326" y="2827008"/>
                  <a:pt x="9347481" y="2827961"/>
                  <a:pt x="9340481" y="2831628"/>
                </a:cubicBezTo>
                <a:cubicBezTo>
                  <a:pt x="9293603" y="2778331"/>
                  <a:pt x="9255558" y="2808341"/>
                  <a:pt x="9191002" y="2776544"/>
                </a:cubicBezTo>
                <a:lnTo>
                  <a:pt x="9181756" y="2773801"/>
                </a:lnTo>
                <a:lnTo>
                  <a:pt x="8912415" y="2765023"/>
                </a:lnTo>
                <a:lnTo>
                  <a:pt x="7709716" y="2795956"/>
                </a:lnTo>
                <a:cubicBezTo>
                  <a:pt x="7352819" y="2829880"/>
                  <a:pt x="7380767" y="2943418"/>
                  <a:pt x="6923164" y="2920980"/>
                </a:cubicBezTo>
                <a:cubicBezTo>
                  <a:pt x="5970798" y="2826379"/>
                  <a:pt x="4381146" y="3024064"/>
                  <a:pt x="3308915" y="3049912"/>
                </a:cubicBezTo>
                <a:cubicBezTo>
                  <a:pt x="3098453" y="3075471"/>
                  <a:pt x="2865005" y="3091676"/>
                  <a:pt x="2643050" y="3112559"/>
                </a:cubicBezTo>
                <a:lnTo>
                  <a:pt x="2426006" y="3161942"/>
                </a:lnTo>
                <a:lnTo>
                  <a:pt x="2291811" y="3176941"/>
                </a:lnTo>
                <a:lnTo>
                  <a:pt x="2201685" y="3200625"/>
                </a:lnTo>
                <a:cubicBezTo>
                  <a:pt x="2115718" y="3217427"/>
                  <a:pt x="2132108" y="3186461"/>
                  <a:pt x="2046141" y="3203263"/>
                </a:cubicBezTo>
                <a:cubicBezTo>
                  <a:pt x="2010569" y="3191771"/>
                  <a:pt x="1980262" y="3182883"/>
                  <a:pt x="1953987" y="3176250"/>
                </a:cubicBezTo>
                <a:lnTo>
                  <a:pt x="1924440" y="3170393"/>
                </a:lnTo>
                <a:lnTo>
                  <a:pt x="1907653" y="3175484"/>
                </a:lnTo>
                <a:cubicBezTo>
                  <a:pt x="1878061" y="3178004"/>
                  <a:pt x="1876006" y="3207968"/>
                  <a:pt x="1856828" y="3184705"/>
                </a:cubicBezTo>
                <a:lnTo>
                  <a:pt x="1831611" y="3205201"/>
                </a:lnTo>
                <a:lnTo>
                  <a:pt x="1715859" y="3229661"/>
                </a:lnTo>
                <a:lnTo>
                  <a:pt x="1573012" y="3250275"/>
                </a:lnTo>
                <a:lnTo>
                  <a:pt x="1525936" y="3243056"/>
                </a:lnTo>
                <a:lnTo>
                  <a:pt x="1515932" y="3243699"/>
                </a:lnTo>
                <a:cubicBezTo>
                  <a:pt x="1483797" y="3247820"/>
                  <a:pt x="1486309" y="3252662"/>
                  <a:pt x="1418247" y="3236042"/>
                </a:cubicBezTo>
                <a:cubicBezTo>
                  <a:pt x="1389292" y="3213946"/>
                  <a:pt x="1345427" y="3216968"/>
                  <a:pt x="1311781" y="3207733"/>
                </a:cubicBezTo>
                <a:lnTo>
                  <a:pt x="1287526" y="3195564"/>
                </a:lnTo>
                <a:lnTo>
                  <a:pt x="1275912" y="3202348"/>
                </a:lnTo>
                <a:cubicBezTo>
                  <a:pt x="1219626" y="3232740"/>
                  <a:pt x="1230867" y="3206674"/>
                  <a:pt x="1160923" y="3219676"/>
                </a:cubicBezTo>
                <a:cubicBezTo>
                  <a:pt x="1120939" y="3215839"/>
                  <a:pt x="1029087" y="3185516"/>
                  <a:pt x="909690" y="3216919"/>
                </a:cubicBezTo>
                <a:cubicBezTo>
                  <a:pt x="860463" y="3220671"/>
                  <a:pt x="794970" y="3221233"/>
                  <a:pt x="764020" y="3235844"/>
                </a:cubicBezTo>
                <a:cubicBezTo>
                  <a:pt x="713142" y="3261931"/>
                  <a:pt x="769145" y="3237498"/>
                  <a:pt x="701915" y="3250223"/>
                </a:cubicBezTo>
                <a:cubicBezTo>
                  <a:pt x="644188" y="3215027"/>
                  <a:pt x="531278" y="3284445"/>
                  <a:pt x="463292" y="3316636"/>
                </a:cubicBezTo>
                <a:cubicBezTo>
                  <a:pt x="456096" y="3336479"/>
                  <a:pt x="389128" y="3337531"/>
                  <a:pt x="369865" y="3339094"/>
                </a:cubicBezTo>
                <a:cubicBezTo>
                  <a:pt x="365488" y="3372375"/>
                  <a:pt x="330307" y="3346614"/>
                  <a:pt x="318911" y="3367912"/>
                </a:cubicBezTo>
                <a:cubicBezTo>
                  <a:pt x="256531" y="3381126"/>
                  <a:pt x="186611" y="3396061"/>
                  <a:pt x="119548" y="3404651"/>
                </a:cubicBezTo>
                <a:lnTo>
                  <a:pt x="0" y="3414000"/>
                </a:lnTo>
                <a:lnTo>
                  <a:pt x="0" y="2"/>
                </a:lnTo>
                <a:lnTo>
                  <a:pt x="3459904" y="1"/>
                </a:lnTo>
                <a:cubicBezTo>
                  <a:pt x="3459905" y="1"/>
                  <a:pt x="3459906" y="0"/>
                  <a:pt x="3459907"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xmlns="" id="{F9A4DB78-3D69-9A92-1E46-E9DE9677D26F}"/>
              </a:ext>
            </a:extLst>
          </p:cNvPr>
          <p:cNvSpPr>
            <a:spLocks noGrp="1"/>
          </p:cNvSpPr>
          <p:nvPr>
            <p:ph type="title"/>
          </p:nvPr>
        </p:nvSpPr>
        <p:spPr>
          <a:xfrm>
            <a:off x="1304924" y="627385"/>
            <a:ext cx="9620251" cy="856248"/>
          </a:xfrm>
        </p:spPr>
        <p:txBody>
          <a:bodyPr>
            <a:normAutofit/>
          </a:bodyPr>
          <a:lstStyle/>
          <a:p>
            <a:pPr algn="ctr"/>
            <a:r>
              <a:rPr lang="en-US" sz="4000">
                <a:cs typeface="Calibri Light"/>
              </a:rPr>
              <a:t>Output:</a:t>
            </a:r>
            <a:endParaRPr lang="en-US" sz="4000"/>
          </a:p>
        </p:txBody>
      </p:sp>
      <p:sp>
        <p:nvSpPr>
          <p:cNvPr id="13" name="Freeform: Shape 12">
            <a:extLst>
              <a:ext uri="{FF2B5EF4-FFF2-40B4-BE49-F238E27FC236}">
                <a16:creationId xmlns:a16="http://schemas.microsoft.com/office/drawing/2014/main" xmlns="" id="{608CD17C-4A7C-477D-A659-BA8A89A787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771775" y="1609518"/>
            <a:ext cx="6610350" cy="29423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xmlns="" id="{0101D59C-3977-562B-A998-03652EA57A80}"/>
              </a:ext>
            </a:extLst>
          </p:cNvPr>
          <p:cNvPicPr>
            <a:picLocks noChangeAspect="1"/>
          </p:cNvPicPr>
          <p:nvPr/>
        </p:nvPicPr>
        <p:blipFill>
          <a:blip r:embed="rId2" cstate="print"/>
          <a:stretch>
            <a:fillRect/>
          </a:stretch>
        </p:blipFill>
        <p:spPr>
          <a:xfrm>
            <a:off x="2932642" y="2185464"/>
            <a:ext cx="6286500" cy="1790458"/>
          </a:xfrm>
          <a:prstGeom prst="rect">
            <a:avLst/>
          </a:prstGeom>
        </p:spPr>
      </p:pic>
      <p:sp>
        <p:nvSpPr>
          <p:cNvPr id="8" name="Content Placeholder 7">
            <a:extLst>
              <a:ext uri="{FF2B5EF4-FFF2-40B4-BE49-F238E27FC236}">
                <a16:creationId xmlns:a16="http://schemas.microsoft.com/office/drawing/2014/main" xmlns="" id="{915E97CA-3A0F-F8D2-192C-0945E19C259A}"/>
              </a:ext>
            </a:extLst>
          </p:cNvPr>
          <p:cNvSpPr>
            <a:spLocks noGrp="1"/>
          </p:cNvSpPr>
          <p:nvPr>
            <p:ph idx="1"/>
          </p:nvPr>
        </p:nvSpPr>
        <p:spPr>
          <a:xfrm>
            <a:off x="1819275" y="4845083"/>
            <a:ext cx="8572500" cy="1374741"/>
          </a:xfrm>
        </p:spPr>
        <p:txBody>
          <a:bodyPr anchor="ctr">
            <a:normAutofit/>
          </a:bodyPr>
          <a:lstStyle/>
          <a:p>
            <a:pPr algn="ctr"/>
            <a:r>
              <a:rPr lang="en-US" sz="2000">
                <a:cs typeface="Calibri"/>
              </a:rPr>
              <a:t>HeadsUp on the Output received:</a:t>
            </a:r>
          </a:p>
          <a:p>
            <a:pPr algn="ctr"/>
            <a:endParaRPr lang="en-US" sz="2000">
              <a:cs typeface="Calibri"/>
            </a:endParaRPr>
          </a:p>
        </p:txBody>
      </p:sp>
    </p:spTree>
    <p:extLst>
      <p:ext uri="{BB962C8B-B14F-4D97-AF65-F5344CB8AC3E}">
        <p14:creationId xmlns:p14="http://schemas.microsoft.com/office/powerpoint/2010/main" xmlns="" val="1119034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AEB9F5-C33B-DCB3-BAF4-76F6F7731481}"/>
              </a:ext>
            </a:extLst>
          </p:cNvPr>
          <p:cNvSpPr>
            <a:spLocks noGrp="1"/>
          </p:cNvSpPr>
          <p:nvPr>
            <p:ph type="title"/>
          </p:nvPr>
        </p:nvSpPr>
        <p:spPr/>
        <p:txBody>
          <a:bodyPr/>
          <a:lstStyle/>
          <a:p>
            <a:r>
              <a:rPr lang="en-US">
                <a:cs typeface="Calibri Light"/>
              </a:rPr>
              <a:t>Question 5: </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xmlns="" id="{87E34727-8B06-22C1-B392-72E6579EE470}"/>
              </a:ext>
            </a:extLst>
          </p:cNvPr>
          <p:cNvPicPr>
            <a:picLocks noGrp="1" noChangeAspect="1"/>
          </p:cNvPicPr>
          <p:nvPr>
            <p:ph idx="1"/>
          </p:nvPr>
        </p:nvPicPr>
        <p:blipFill>
          <a:blip r:embed="rId2" cstate="print"/>
          <a:stretch>
            <a:fillRect/>
          </a:stretch>
        </p:blipFill>
        <p:spPr>
          <a:xfrm>
            <a:off x="411723" y="1346303"/>
            <a:ext cx="11380844" cy="5199369"/>
          </a:xfrm>
        </p:spPr>
      </p:pic>
    </p:spTree>
    <p:extLst>
      <p:ext uri="{BB962C8B-B14F-4D97-AF65-F5344CB8AC3E}">
        <p14:creationId xmlns:p14="http://schemas.microsoft.com/office/powerpoint/2010/main" xmlns="" val="202778951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Clr>
                <a:schemeClr val="lt1"/>
              </a:buClr>
              <a:buSzPts val="6600"/>
              <a:buFont typeface="Tahoma"/>
              <a:buNone/>
            </a:pPr>
            <a:r>
              <a:rPr lang="en-US" sz="6600" b="1">
                <a:solidFill>
                  <a:schemeClr val="lt1"/>
                </a:solidFill>
                <a:latin typeface="Tahoma"/>
                <a:ea typeface="Tahoma"/>
                <a:cs typeface="Tahoma"/>
                <a:sym typeface="Tahoma"/>
              </a:rPr>
              <a:t>Content</a:t>
            </a:r>
            <a:endParaRPr b="1">
              <a:solidFill>
                <a:schemeClr val="lt1"/>
              </a:solidFill>
              <a:latin typeface="Tahoma"/>
              <a:ea typeface="Tahoma"/>
              <a:cs typeface="Tahoma"/>
              <a:sym typeface="Tahoma"/>
            </a:endParaRPr>
          </a:p>
        </p:txBody>
      </p:sp>
      <p:sp>
        <p:nvSpPr>
          <p:cNvPr id="111" name="Google Shape;11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361950" algn="l" rtl="0">
              <a:lnSpc>
                <a:spcPct val="115000"/>
              </a:lnSpc>
              <a:spcBef>
                <a:spcPct val="0"/>
              </a:spcBef>
              <a:spcAft>
                <a:spcPct val="0"/>
              </a:spcAft>
              <a:buClr>
                <a:schemeClr val="dk1"/>
              </a:buClr>
              <a:buSzPts val="2400"/>
              <a:buFont typeface="Calibri"/>
              <a:buNone/>
            </a:pPr>
            <a:endParaRPr sz="2400" dirty="0">
              <a:solidFill>
                <a:schemeClr val="lt1"/>
              </a:solidFill>
              <a:latin typeface="Tahoma"/>
              <a:ea typeface="Tahoma"/>
              <a:cs typeface="Tahoma"/>
              <a:sym typeface="Tahoma"/>
            </a:endParaRPr>
          </a:p>
          <a:p>
            <a:pPr marL="514350" lvl="0" indent="-476250" algn="l" rtl="0">
              <a:lnSpc>
                <a:spcPct val="115000"/>
              </a:lnSpc>
              <a:spcBef>
                <a:spcPts val="1000"/>
              </a:spcBef>
              <a:spcAft>
                <a:spcPct val="0"/>
              </a:spcAft>
              <a:buClr>
                <a:schemeClr val="lt1"/>
              </a:buClr>
              <a:buSzPts val="1800"/>
              <a:buFont typeface="Calibri"/>
              <a:buAutoNum type="arabicPeriod"/>
            </a:pPr>
            <a:r>
              <a:rPr lang="en-US" sz="1800">
                <a:solidFill>
                  <a:schemeClr val="lt1"/>
                </a:solidFill>
                <a:latin typeface="Tahoma"/>
                <a:ea typeface="Tahoma"/>
                <a:cs typeface="Tahoma"/>
                <a:sym typeface="Tahoma"/>
              </a:rPr>
              <a:t>INTRODUCTION TO FOOD DELIVERY</a:t>
            </a:r>
            <a:endParaRPr sz="1800">
              <a:solidFill>
                <a:schemeClr val="lt1"/>
              </a:solidFill>
              <a:latin typeface="Tahoma"/>
              <a:ea typeface="Tahoma"/>
              <a:cs typeface="Tahoma"/>
              <a:sym typeface="Tahoma"/>
            </a:endParaRPr>
          </a:p>
          <a:p>
            <a:pPr marL="514350" lvl="0" indent="-476250" algn="l" rtl="0">
              <a:lnSpc>
                <a:spcPct val="115000"/>
              </a:lnSpc>
              <a:spcBef>
                <a:spcPts val="1000"/>
              </a:spcBef>
              <a:spcAft>
                <a:spcPct val="0"/>
              </a:spcAft>
              <a:buClr>
                <a:schemeClr val="lt1"/>
              </a:buClr>
              <a:buSzPts val="1800"/>
              <a:buFont typeface="Calibri"/>
              <a:buAutoNum type="arabicPeriod"/>
            </a:pPr>
            <a:r>
              <a:rPr lang="en-US" sz="1800" dirty="0">
                <a:solidFill>
                  <a:schemeClr val="lt1"/>
                </a:solidFill>
                <a:latin typeface="Tahoma"/>
                <a:ea typeface="Tahoma"/>
                <a:cs typeface="Tahoma"/>
                <a:sym typeface="Tahoma"/>
              </a:rPr>
              <a:t>PROBLEM STATEMENT OF THE PROJECT	</a:t>
            </a:r>
            <a:endParaRPr sz="1800" dirty="0"/>
          </a:p>
          <a:p>
            <a:pPr marL="514350" lvl="0" indent="-476250" algn="l" rtl="0">
              <a:lnSpc>
                <a:spcPct val="115000"/>
              </a:lnSpc>
              <a:spcBef>
                <a:spcPts val="1000"/>
              </a:spcBef>
              <a:spcAft>
                <a:spcPct val="0"/>
              </a:spcAft>
              <a:buClr>
                <a:schemeClr val="lt1"/>
              </a:buClr>
              <a:buSzPts val="1800"/>
              <a:buFont typeface="Calibri"/>
              <a:buAutoNum type="arabicPeriod"/>
            </a:pPr>
            <a:r>
              <a:rPr lang="en-US" sz="1800" dirty="0">
                <a:solidFill>
                  <a:schemeClr val="lt1"/>
                </a:solidFill>
                <a:latin typeface="Tahoma"/>
                <a:ea typeface="Tahoma"/>
                <a:cs typeface="Tahoma"/>
                <a:sym typeface="Tahoma"/>
              </a:rPr>
              <a:t>TECHNOLOGIES USED IN THE PROJECT	</a:t>
            </a:r>
            <a:endParaRPr sz="1800" dirty="0"/>
          </a:p>
          <a:p>
            <a:pPr marL="514350" lvl="0" indent="-476250" algn="l" rtl="0">
              <a:lnSpc>
                <a:spcPct val="115000"/>
              </a:lnSpc>
              <a:spcBef>
                <a:spcPts val="1000"/>
              </a:spcBef>
              <a:spcAft>
                <a:spcPct val="0"/>
              </a:spcAft>
              <a:buClr>
                <a:schemeClr val="lt1"/>
              </a:buClr>
              <a:buSzPts val="1800"/>
              <a:buFont typeface="Calibri"/>
              <a:buAutoNum type="arabicPeriod"/>
            </a:pPr>
            <a:r>
              <a:rPr lang="en-US" sz="1800" dirty="0">
                <a:solidFill>
                  <a:schemeClr val="lt1"/>
                </a:solidFill>
                <a:latin typeface="Tahoma"/>
                <a:ea typeface="Tahoma"/>
                <a:cs typeface="Tahoma"/>
                <a:sym typeface="Tahoma"/>
              </a:rPr>
              <a:t>SKILLS DEVELOPED / USED IN THE PROJECT	</a:t>
            </a:r>
            <a:endParaRPr sz="1800" dirty="0"/>
          </a:p>
          <a:p>
            <a:pPr marL="514350" lvl="0" indent="-476250" algn="l" rtl="0">
              <a:lnSpc>
                <a:spcPct val="115000"/>
              </a:lnSpc>
              <a:spcBef>
                <a:spcPts val="1000"/>
              </a:spcBef>
              <a:spcAft>
                <a:spcPct val="0"/>
              </a:spcAft>
              <a:buClr>
                <a:schemeClr val="lt1"/>
              </a:buClr>
              <a:buSzPts val="1800"/>
              <a:buFont typeface="Calibri"/>
              <a:buAutoNum type="arabicPeriod"/>
            </a:pPr>
            <a:r>
              <a:rPr lang="en-US" sz="1800" dirty="0">
                <a:solidFill>
                  <a:schemeClr val="lt1"/>
                </a:solidFill>
                <a:latin typeface="Tahoma"/>
                <a:ea typeface="Tahoma"/>
                <a:cs typeface="Tahoma"/>
                <a:sym typeface="Tahoma"/>
              </a:rPr>
              <a:t>DATA DESCRIPTION	</a:t>
            </a:r>
            <a:endParaRPr sz="1800" dirty="0"/>
          </a:p>
          <a:p>
            <a:pPr marL="514350" lvl="0" indent="-476250" algn="l" rtl="0">
              <a:lnSpc>
                <a:spcPct val="115000"/>
              </a:lnSpc>
              <a:spcBef>
                <a:spcPts val="1000"/>
              </a:spcBef>
              <a:spcAft>
                <a:spcPct val="0"/>
              </a:spcAft>
              <a:buClr>
                <a:schemeClr val="lt1"/>
              </a:buClr>
              <a:buSzPts val="1800"/>
              <a:buFont typeface="Calibri"/>
              <a:buAutoNum type="arabicPeriod"/>
            </a:pPr>
            <a:r>
              <a:rPr lang="en-US" sz="1800" dirty="0">
                <a:solidFill>
                  <a:schemeClr val="lt1"/>
                </a:solidFill>
                <a:latin typeface="Tahoma"/>
                <a:ea typeface="Tahoma"/>
                <a:cs typeface="Tahoma"/>
                <a:sym typeface="Tahoma"/>
              </a:rPr>
              <a:t>PROBLEM-SOLVING STEPS	</a:t>
            </a:r>
            <a:endParaRPr sz="1800" dirty="0"/>
          </a:p>
          <a:p>
            <a:pPr marL="514350" lvl="0" indent="-476250" algn="l" rtl="0">
              <a:lnSpc>
                <a:spcPct val="115000"/>
              </a:lnSpc>
              <a:spcBef>
                <a:spcPts val="1000"/>
              </a:spcBef>
              <a:spcAft>
                <a:spcPct val="0"/>
              </a:spcAft>
              <a:buClr>
                <a:schemeClr val="lt1"/>
              </a:buClr>
              <a:buSzPts val="1800"/>
              <a:buFont typeface="Calibri"/>
              <a:buAutoNum type="arabicPeriod"/>
            </a:pPr>
            <a:r>
              <a:rPr lang="en-US" sz="1800" dirty="0">
                <a:solidFill>
                  <a:schemeClr val="lt1"/>
                </a:solidFill>
                <a:latin typeface="Tahoma"/>
                <a:ea typeface="Tahoma"/>
                <a:cs typeface="Tahoma"/>
                <a:sym typeface="Tahoma"/>
              </a:rPr>
              <a:t>TAKEAWAYS &amp; CONCLUSIONS</a:t>
            </a:r>
            <a:endParaRPr sz="1800" dirty="0"/>
          </a:p>
          <a:p>
            <a:pPr marL="514350" lvl="0" indent="-476250" algn="l" rtl="0">
              <a:lnSpc>
                <a:spcPct val="115000"/>
              </a:lnSpc>
              <a:spcBef>
                <a:spcPts val="1000"/>
              </a:spcBef>
              <a:spcAft>
                <a:spcPct val="0"/>
              </a:spcAft>
              <a:buClr>
                <a:schemeClr val="lt1"/>
              </a:buClr>
              <a:buSzPts val="1800"/>
              <a:buFont typeface="Calibri"/>
              <a:buAutoNum type="arabicPeriod"/>
            </a:pPr>
            <a:r>
              <a:rPr lang="en-US" sz="1800" dirty="0">
                <a:solidFill>
                  <a:schemeClr val="lt1"/>
                </a:solidFill>
                <a:latin typeface="Tahoma"/>
                <a:ea typeface="Tahoma"/>
                <a:cs typeface="Tahoma"/>
                <a:sym typeface="Tahoma"/>
              </a:rPr>
              <a:t>FUTURE STEPS</a:t>
            </a:r>
            <a:endParaRPr sz="1800" dirty="0"/>
          </a:p>
          <a:p>
            <a:pPr marL="514350" lvl="0" indent="-336550" algn="l" rtl="0">
              <a:lnSpc>
                <a:spcPct val="115000"/>
              </a:lnSpc>
              <a:spcBef>
                <a:spcPts val="1000"/>
              </a:spcBef>
              <a:spcAft>
                <a:spcPct val="0"/>
              </a:spcAft>
              <a:buClr>
                <a:schemeClr val="dk1"/>
              </a:buClr>
              <a:buSzPts val="2800"/>
              <a:buFont typeface="Calibri"/>
              <a:buNone/>
            </a:pPr>
            <a:endParaRPr dirty="0">
              <a:solidFill>
                <a:schemeClr val="lt1"/>
              </a:solidFill>
              <a:latin typeface="Tahoma"/>
              <a:ea typeface="Tahoma"/>
              <a:cs typeface="Tahoma"/>
              <a:sym typeface="Tahoma"/>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25D684-1D46-7F36-25AE-03D0C4ABF82E}"/>
              </a:ext>
            </a:extLst>
          </p:cNvPr>
          <p:cNvSpPr>
            <a:spLocks noGrp="1"/>
          </p:cNvSpPr>
          <p:nvPr>
            <p:ph type="title"/>
          </p:nvPr>
        </p:nvSpPr>
        <p:spPr/>
        <p:txBody>
          <a:bodyPr/>
          <a:lstStyle/>
          <a:p>
            <a:r>
              <a:rPr lang="en-US">
                <a:cs typeface="Calibri Light"/>
              </a:rPr>
              <a:t>Output:</a:t>
            </a:r>
            <a:br>
              <a:rPr lang="en-US">
                <a:cs typeface="Calibri Light"/>
              </a:rPr>
            </a:br>
            <a:endParaRPr lang="en-US"/>
          </a:p>
        </p:txBody>
      </p:sp>
      <p:pic>
        <p:nvPicPr>
          <p:cNvPr id="4" name="Content Placeholder 3" descr="A diagram of a box plot&#10;&#10;Description automatically generated">
            <a:extLst>
              <a:ext uri="{FF2B5EF4-FFF2-40B4-BE49-F238E27FC236}">
                <a16:creationId xmlns:a16="http://schemas.microsoft.com/office/drawing/2014/main" xmlns="" id="{E93DDC15-3A50-D381-D077-41A063B23205}"/>
              </a:ext>
            </a:extLst>
          </p:cNvPr>
          <p:cNvPicPr>
            <a:picLocks noGrp="1" noChangeAspect="1"/>
          </p:cNvPicPr>
          <p:nvPr>
            <p:ph idx="1"/>
          </p:nvPr>
        </p:nvPicPr>
        <p:blipFill>
          <a:blip r:embed="rId2" cstate="print"/>
          <a:stretch>
            <a:fillRect/>
          </a:stretch>
        </p:blipFill>
        <p:spPr>
          <a:xfrm>
            <a:off x="250711" y="1026754"/>
            <a:ext cx="6159932" cy="4806080"/>
          </a:xfrm>
        </p:spPr>
      </p:pic>
      <p:sp>
        <p:nvSpPr>
          <p:cNvPr id="5" name="TextBox 4">
            <a:extLst>
              <a:ext uri="{FF2B5EF4-FFF2-40B4-BE49-F238E27FC236}">
                <a16:creationId xmlns:a16="http://schemas.microsoft.com/office/drawing/2014/main" xmlns="" id="{54E634A9-9998-744B-DD2A-DB8B932F3833}"/>
              </a:ext>
            </a:extLst>
          </p:cNvPr>
          <p:cNvSpPr txBox="1"/>
          <p:nvPr/>
        </p:nvSpPr>
        <p:spPr>
          <a:xfrm>
            <a:off x="6599903" y="829597"/>
            <a:ext cx="5143500"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Code </a:t>
            </a:r>
            <a:r>
              <a:rPr lang="en-US" sz="1500">
                <a:cs typeface="Calibri"/>
              </a:rPr>
              <a:t>Breakdown: The first line imports the regular expression library. The second line defines a function called extract_rating(). This function takes a rating as input and returns a float if the rating is a number, or None if the rating is not a number.The third line applies the extract_rating() function to the rate column of the data dataframe.The fourth line removes the rows from the data dataframe where the rate column is None.The fifth line creates a boxplot of the rate column of the data2 dataframe. The sixth line labels the x-axis and the title of the plot.The seventh line shows the plot.</a:t>
            </a:r>
            <a:endParaRPr lang="en-US" sz="1500"/>
          </a:p>
        </p:txBody>
      </p:sp>
      <p:sp>
        <p:nvSpPr>
          <p:cNvPr id="6" name="TextBox 5">
            <a:extLst>
              <a:ext uri="{FF2B5EF4-FFF2-40B4-BE49-F238E27FC236}">
                <a16:creationId xmlns:a16="http://schemas.microsoft.com/office/drawing/2014/main" xmlns="" id="{E6C4CDC4-BC11-3719-3552-1DA5A5281FD5}"/>
              </a:ext>
            </a:extLst>
          </p:cNvPr>
          <p:cNvSpPr txBox="1"/>
          <p:nvPr/>
        </p:nvSpPr>
        <p:spPr>
          <a:xfrm>
            <a:off x="6710516" y="3263080"/>
            <a:ext cx="470104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What have we learnt from the </a:t>
            </a:r>
            <a:r>
              <a:rPr lang="en-US" err="1">
                <a:cs typeface="Calibri"/>
              </a:rPr>
              <a:t>problem:Regular </a:t>
            </a:r>
            <a:r>
              <a:rPr lang="en-US">
                <a:cs typeface="Calibri"/>
              </a:rPr>
              <a:t>expressions can be used to extract numerical values from text.</a:t>
            </a:r>
          </a:p>
          <a:p>
            <a:r>
              <a:rPr lang="en-US">
                <a:cs typeface="Calibri"/>
              </a:rPr>
              <a:t>The apply() function can be used to apply a function to all the elements of a column in a dataframe.</a:t>
            </a:r>
          </a:p>
          <a:p>
            <a:r>
              <a:rPr lang="en-US">
                <a:cs typeface="Calibri"/>
              </a:rPr>
              <a:t>The </a:t>
            </a:r>
            <a:r>
              <a:rPr lang="en-US" err="1">
                <a:cs typeface="Calibri"/>
              </a:rPr>
              <a:t>notnull() function can be used to select rows from a dataframe where a particular column is not None</a:t>
            </a:r>
            <a:r>
              <a:rPr lang="en-US">
                <a:cs typeface="Calibri"/>
              </a:rPr>
              <a:t>.</a:t>
            </a:r>
          </a:p>
          <a:p>
            <a:r>
              <a:rPr lang="en-US">
                <a:cs typeface="Calibri"/>
              </a:rPr>
              <a:t>The boxplot() function can be used to visualize the distribution of values in a column.</a:t>
            </a:r>
            <a:endParaRPr lang="en-US"/>
          </a:p>
        </p:txBody>
      </p:sp>
    </p:spTree>
    <p:extLst>
      <p:ext uri="{BB962C8B-B14F-4D97-AF65-F5344CB8AC3E}">
        <p14:creationId xmlns:p14="http://schemas.microsoft.com/office/powerpoint/2010/main" xmlns="" val="234710513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18A745-A7B8-B25C-2F55-5CED2CE99513}"/>
              </a:ext>
            </a:extLst>
          </p:cNvPr>
          <p:cNvSpPr>
            <a:spLocks noGrp="1"/>
          </p:cNvSpPr>
          <p:nvPr>
            <p:ph type="title"/>
          </p:nvPr>
        </p:nvSpPr>
        <p:spPr/>
        <p:txBody>
          <a:bodyPr>
            <a:normAutofit/>
          </a:bodyPr>
          <a:lstStyle/>
          <a:p>
            <a:r>
              <a:rPr lang="en-US" sz="3600" b="1">
                <a:cs typeface="Calibri Light"/>
              </a:rPr>
              <a:t>Question 6:</a:t>
            </a:r>
            <a:r>
              <a:rPr lang="en-US" sz="3600" b="1">
                <a:ea typeface="+mj-lt"/>
                <a:cs typeface="+mj-lt"/>
              </a:rPr>
              <a:t>Online and Offline orders restaurant percentage</a:t>
            </a:r>
            <a:endParaRPr lang="en-US" sz="3600" b="1"/>
          </a:p>
        </p:txBody>
      </p:sp>
      <p:pic>
        <p:nvPicPr>
          <p:cNvPr id="4" name="Content Placeholder 3" descr="A screenshot of a computer&#10;&#10;Description automatically generated">
            <a:extLst>
              <a:ext uri="{FF2B5EF4-FFF2-40B4-BE49-F238E27FC236}">
                <a16:creationId xmlns:a16="http://schemas.microsoft.com/office/drawing/2014/main" xmlns="" id="{A1445281-7929-5AE9-0C9E-3E37661CDD8B}"/>
              </a:ext>
            </a:extLst>
          </p:cNvPr>
          <p:cNvPicPr>
            <a:picLocks noGrp="1" noChangeAspect="1"/>
          </p:cNvPicPr>
          <p:nvPr>
            <p:ph idx="1"/>
          </p:nvPr>
        </p:nvPicPr>
        <p:blipFill>
          <a:blip r:embed="rId2" cstate="print"/>
          <a:stretch>
            <a:fillRect/>
          </a:stretch>
        </p:blipFill>
        <p:spPr>
          <a:xfrm>
            <a:off x="248265" y="1708341"/>
            <a:ext cx="11609438" cy="1501031"/>
          </a:xfrm>
        </p:spPr>
      </p:pic>
      <p:sp>
        <p:nvSpPr>
          <p:cNvPr id="5" name="TextBox 4">
            <a:extLst>
              <a:ext uri="{FF2B5EF4-FFF2-40B4-BE49-F238E27FC236}">
                <a16:creationId xmlns:a16="http://schemas.microsoft.com/office/drawing/2014/main" xmlns="" id="{1D82CEE8-A867-DF19-6594-1BCCDB65FE45}"/>
              </a:ext>
            </a:extLst>
          </p:cNvPr>
          <p:cNvSpPr txBox="1"/>
          <p:nvPr/>
        </p:nvSpPr>
        <p:spPr>
          <a:xfrm>
            <a:off x="313403" y="3576483"/>
            <a:ext cx="564371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Code Break </a:t>
            </a:r>
            <a:r>
              <a:rPr lang="en-US" err="1">
                <a:cs typeface="Calibri"/>
              </a:rPr>
              <a:t>down:Line </a:t>
            </a:r>
            <a:r>
              <a:rPr lang="en-US">
                <a:cs typeface="Calibri"/>
              </a:rPr>
              <a:t>1: Import the pandas library.</a:t>
            </a:r>
          </a:p>
          <a:p>
            <a:r>
              <a:rPr lang="en-US">
                <a:cs typeface="Calibri"/>
              </a:rPr>
              <a:t>Line 2: Create a dictionary called data with the key online_order and the values ['Yes', 'No', 'Yes', 'No', 'Yes'].</a:t>
            </a:r>
          </a:p>
          <a:p>
            <a:r>
              <a:rPr lang="en-US">
                <a:cs typeface="Calibri"/>
              </a:rPr>
              <a:t>Line 3: Create a Pandas DataFrame called df from the dictionary data.</a:t>
            </a:r>
          </a:p>
          <a:p>
            <a:r>
              <a:rPr lang="en-US">
                <a:cs typeface="Calibri"/>
              </a:rPr>
              <a:t>Line 4: Calculate the percentage of online orders by using the mean() method on the df['online_order'] == 'Yes' series and multiplying the result by 100.</a:t>
            </a:r>
          </a:p>
          <a:p>
            <a:r>
              <a:rPr lang="en-US">
                <a:cs typeface="Calibri"/>
              </a:rPr>
              <a:t>Line 5: Calculate the percentage of offline orders by subtracting the percentage of online orders from 100.</a:t>
            </a:r>
          </a:p>
          <a:p>
            <a:r>
              <a:rPr lang="en-US">
                <a:cs typeface="Calibri"/>
              </a:rPr>
              <a:t>Line 6: Print the results of the calculations.</a:t>
            </a:r>
            <a:endParaRPr lang="en-US"/>
          </a:p>
        </p:txBody>
      </p:sp>
      <p:sp>
        <p:nvSpPr>
          <p:cNvPr id="6" name="TextBox 5">
            <a:extLst>
              <a:ext uri="{FF2B5EF4-FFF2-40B4-BE49-F238E27FC236}">
                <a16:creationId xmlns:a16="http://schemas.microsoft.com/office/drawing/2014/main" xmlns="" id="{4E1D0E6F-77CE-7FA3-0C11-A97D87A26D98}"/>
              </a:ext>
            </a:extLst>
          </p:cNvPr>
          <p:cNvSpPr txBox="1"/>
          <p:nvPr/>
        </p:nvSpPr>
        <p:spPr>
          <a:xfrm>
            <a:off x="5844048" y="3742402"/>
            <a:ext cx="527254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What we have learnt by solving this problem:How to calculate the percentage of online orders in a Pandas DataFrame.How to subtract two numbers in Python.How to print the results of a calculation in Python.</a:t>
            </a:r>
            <a:endParaRPr lang="en-US"/>
          </a:p>
        </p:txBody>
      </p:sp>
    </p:spTree>
    <p:extLst>
      <p:ext uri="{BB962C8B-B14F-4D97-AF65-F5344CB8AC3E}">
        <p14:creationId xmlns:p14="http://schemas.microsoft.com/office/powerpoint/2010/main" xmlns="" val="13189824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887D00-06C7-A407-5120-B12A1A5D3D75}"/>
              </a:ext>
            </a:extLst>
          </p:cNvPr>
          <p:cNvSpPr>
            <a:spLocks noGrp="1"/>
          </p:cNvSpPr>
          <p:nvPr>
            <p:ph type="title"/>
          </p:nvPr>
        </p:nvSpPr>
        <p:spPr/>
        <p:txBody>
          <a:bodyPr>
            <a:normAutofit/>
          </a:bodyPr>
          <a:lstStyle/>
          <a:p>
            <a:r>
              <a:rPr lang="en-US" sz="3600" b="1">
                <a:cs typeface="Calibri Light"/>
              </a:rPr>
              <a:t>Output:</a:t>
            </a:r>
            <a:endParaRPr lang="en-US" sz="3600" b="1"/>
          </a:p>
        </p:txBody>
      </p:sp>
      <p:pic>
        <p:nvPicPr>
          <p:cNvPr id="4" name="Content Placeholder 3" descr="A blue and white rectangular sign with white numbers&#10;&#10;Description automatically generated">
            <a:extLst>
              <a:ext uri="{FF2B5EF4-FFF2-40B4-BE49-F238E27FC236}">
                <a16:creationId xmlns:a16="http://schemas.microsoft.com/office/drawing/2014/main" xmlns="" id="{68AB1FEC-446A-77A1-6399-38E36DC50630}"/>
              </a:ext>
            </a:extLst>
          </p:cNvPr>
          <p:cNvPicPr>
            <a:picLocks noGrp="1" noChangeAspect="1"/>
          </p:cNvPicPr>
          <p:nvPr>
            <p:ph idx="1"/>
          </p:nvPr>
        </p:nvPicPr>
        <p:blipFill>
          <a:blip r:embed="rId2" cstate="print"/>
          <a:stretch>
            <a:fillRect/>
          </a:stretch>
        </p:blipFill>
        <p:spPr>
          <a:xfrm>
            <a:off x="834359" y="1701467"/>
            <a:ext cx="3726733" cy="1318137"/>
          </a:xfrm>
        </p:spPr>
      </p:pic>
      <p:sp>
        <p:nvSpPr>
          <p:cNvPr id="5" name="TextBox 4">
            <a:extLst>
              <a:ext uri="{FF2B5EF4-FFF2-40B4-BE49-F238E27FC236}">
                <a16:creationId xmlns:a16="http://schemas.microsoft.com/office/drawing/2014/main" xmlns="" id="{42822A0D-F377-98F2-1856-34DDD379A86E}"/>
              </a:ext>
            </a:extLst>
          </p:cNvPr>
          <p:cNvSpPr txBox="1"/>
          <p:nvPr/>
        </p:nvSpPr>
        <p:spPr>
          <a:xfrm>
            <a:off x="940209" y="3613354"/>
            <a:ext cx="68579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A heads Up on the output </a:t>
            </a:r>
            <a:r>
              <a:rPr lang="en-US" err="1">
                <a:cs typeface="Calibri"/>
              </a:rPr>
              <a:t>obtained:It shows </a:t>
            </a:r>
            <a:r>
              <a:rPr lang="en-US">
                <a:cs typeface="Calibri"/>
              </a:rPr>
              <a:t>that 60% of the orders in this dataset are online orders and 40% are offline orders. This information could be useful for a business that wants to understand its customers' buying habits and make decisions about how to allocate resources.</a:t>
            </a:r>
            <a:endParaRPr lang="en-US"/>
          </a:p>
          <a:p>
            <a:endParaRPr lang="en-US"/>
          </a:p>
        </p:txBody>
      </p:sp>
    </p:spTree>
    <p:extLst>
      <p:ext uri="{BB962C8B-B14F-4D97-AF65-F5344CB8AC3E}">
        <p14:creationId xmlns:p14="http://schemas.microsoft.com/office/powerpoint/2010/main" xmlns="" val="152698073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EC18D2-4EB6-9DF6-125F-1267963599EE}"/>
              </a:ext>
            </a:extLst>
          </p:cNvPr>
          <p:cNvSpPr>
            <a:spLocks noGrp="1"/>
          </p:cNvSpPr>
          <p:nvPr>
            <p:ph type="title"/>
          </p:nvPr>
        </p:nvSpPr>
        <p:spPr/>
        <p:txBody>
          <a:bodyPr>
            <a:normAutofit/>
          </a:bodyPr>
          <a:lstStyle/>
          <a:p>
            <a:r>
              <a:rPr lang="en-US" sz="3600" b="1">
                <a:ea typeface="+mj-lt"/>
                <a:cs typeface="+mj-lt"/>
              </a:rPr>
              <a:t>Question 7: Scatter plot of Cost vs Rating</a:t>
            </a:r>
            <a:endParaRPr lang="en-US" sz="3600" b="1"/>
          </a:p>
        </p:txBody>
      </p:sp>
      <p:pic>
        <p:nvPicPr>
          <p:cNvPr id="4" name="Content Placeholder 3" descr="A screenshot of a computer code&#10;&#10;Description automatically generated">
            <a:extLst>
              <a:ext uri="{FF2B5EF4-FFF2-40B4-BE49-F238E27FC236}">
                <a16:creationId xmlns:a16="http://schemas.microsoft.com/office/drawing/2014/main" xmlns="" id="{A2431457-8D68-ACBA-7EDC-342F2EF1CA4A}"/>
              </a:ext>
            </a:extLst>
          </p:cNvPr>
          <p:cNvPicPr>
            <a:picLocks noGrp="1" noChangeAspect="1"/>
          </p:cNvPicPr>
          <p:nvPr>
            <p:ph idx="1"/>
          </p:nvPr>
        </p:nvPicPr>
        <p:blipFill>
          <a:blip r:embed="rId2" cstate="print"/>
          <a:stretch>
            <a:fillRect/>
          </a:stretch>
        </p:blipFill>
        <p:spPr>
          <a:xfrm>
            <a:off x="342283" y="1334013"/>
            <a:ext cx="11224756" cy="5162498"/>
          </a:xfrm>
        </p:spPr>
      </p:pic>
    </p:spTree>
    <p:extLst>
      <p:ext uri="{BB962C8B-B14F-4D97-AF65-F5344CB8AC3E}">
        <p14:creationId xmlns:p14="http://schemas.microsoft.com/office/powerpoint/2010/main" xmlns="" val="200107173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E7CE14-A67C-1479-F054-AD80D1DB8633}"/>
              </a:ext>
            </a:extLst>
          </p:cNvPr>
          <p:cNvSpPr>
            <a:spLocks noGrp="1"/>
          </p:cNvSpPr>
          <p:nvPr>
            <p:ph type="title"/>
          </p:nvPr>
        </p:nvSpPr>
        <p:spPr/>
        <p:txBody>
          <a:bodyPr/>
          <a:lstStyle/>
          <a:p>
            <a:r>
              <a:rPr lang="en-US">
                <a:cs typeface="Calibri Light"/>
              </a:rPr>
              <a:t>Output:</a:t>
            </a:r>
            <a:br>
              <a:rPr lang="en-US">
                <a:cs typeface="Calibri Light"/>
              </a:rPr>
            </a:br>
            <a:endParaRPr lang="en-US"/>
          </a:p>
        </p:txBody>
      </p:sp>
      <p:pic>
        <p:nvPicPr>
          <p:cNvPr id="4" name="Content Placeholder 3" descr="A graph of blue dots&#10;&#10;Description automatically generated">
            <a:extLst>
              <a:ext uri="{FF2B5EF4-FFF2-40B4-BE49-F238E27FC236}">
                <a16:creationId xmlns:a16="http://schemas.microsoft.com/office/drawing/2014/main" xmlns="" id="{14D1A361-7B6F-0088-E75C-BBE78F1FD423}"/>
              </a:ext>
            </a:extLst>
          </p:cNvPr>
          <p:cNvPicPr>
            <a:picLocks noGrp="1" noChangeAspect="1"/>
          </p:cNvPicPr>
          <p:nvPr>
            <p:ph idx="1"/>
          </p:nvPr>
        </p:nvPicPr>
        <p:blipFill>
          <a:blip r:embed="rId2" cstate="print"/>
          <a:stretch>
            <a:fillRect/>
          </a:stretch>
        </p:blipFill>
        <p:spPr>
          <a:xfrm>
            <a:off x="-1841" y="1161948"/>
            <a:ext cx="6075101" cy="4351338"/>
          </a:xfrm>
        </p:spPr>
      </p:pic>
      <p:sp>
        <p:nvSpPr>
          <p:cNvPr id="5" name="TextBox 4">
            <a:extLst>
              <a:ext uri="{FF2B5EF4-FFF2-40B4-BE49-F238E27FC236}">
                <a16:creationId xmlns:a16="http://schemas.microsoft.com/office/drawing/2014/main" xmlns="" id="{4FE09CF3-1DF9-3E08-2214-E74F24079AB5}"/>
              </a:ext>
            </a:extLst>
          </p:cNvPr>
          <p:cNvSpPr txBox="1"/>
          <p:nvPr/>
        </p:nvSpPr>
        <p:spPr>
          <a:xfrm>
            <a:off x="6433984" y="1364225"/>
            <a:ext cx="5125064" cy="22313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Code Break </a:t>
            </a:r>
            <a:r>
              <a:rPr lang="en-US" err="1">
                <a:cs typeface="Calibri"/>
              </a:rPr>
              <a:t>down</a:t>
            </a:r>
            <a:r>
              <a:rPr lang="en-US" sz="1100" err="1">
                <a:cs typeface="Calibri"/>
              </a:rPr>
              <a:t>:The </a:t>
            </a:r>
            <a:r>
              <a:rPr lang="en-US" sz="1100">
                <a:cs typeface="Calibri"/>
              </a:rPr>
              <a:t>first line creates a copy of the data2 dataframe and assigns it to the data3 variable. This is done to avoid overwriting the original data.The second line defines a function called extract_numeric_value(). This function takes a string as input and returns an integer if the string only contains numeric characters. Otherwise, the function returns None.The third line applies the extract_numeric_value() function to the approx_cost (for two people) column of the data3 dataframe. This replaces all non-numeric characters in the column with empty strings.The fourth line drops any rows in the data3 dataframe that have missing or invalid values in the approx_cost (for two people) column.The fifth line creates a scatter plot of the approx_cost(for two people) and rate columns of the data3 dataframe.The sixth line labels the x-axis and y-axis of the scatter plot.The seventh line titles the scatter plot.The eighth line displays the scatter plot.</a:t>
            </a:r>
            <a:endParaRPr lang="en-US" sz="1100"/>
          </a:p>
        </p:txBody>
      </p:sp>
      <p:sp>
        <p:nvSpPr>
          <p:cNvPr id="6" name="TextBox 5">
            <a:extLst>
              <a:ext uri="{FF2B5EF4-FFF2-40B4-BE49-F238E27FC236}">
                <a16:creationId xmlns:a16="http://schemas.microsoft.com/office/drawing/2014/main" xmlns="" id="{A11D01F1-825E-1AC3-CE92-D365BEE7B0DA}"/>
              </a:ext>
            </a:extLst>
          </p:cNvPr>
          <p:cNvSpPr txBox="1"/>
          <p:nvPr/>
        </p:nvSpPr>
        <p:spPr>
          <a:xfrm>
            <a:off x="6618339" y="3742403"/>
            <a:ext cx="48300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What we have learnt from solving this problem: Regular expressions can be used to extract numeric values from strings.It is important to clean data before performing any analysis.Scatter plots can be used to visualize the relationship between two variables.</a:t>
            </a:r>
            <a:endParaRPr lang="en-US"/>
          </a:p>
        </p:txBody>
      </p:sp>
    </p:spTree>
    <p:extLst>
      <p:ext uri="{BB962C8B-B14F-4D97-AF65-F5344CB8AC3E}">
        <p14:creationId xmlns:p14="http://schemas.microsoft.com/office/powerpoint/2010/main" xmlns="" val="229520921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2B74B3-9EBC-E8B0-8EB1-4E4A422FD97A}"/>
              </a:ext>
            </a:extLst>
          </p:cNvPr>
          <p:cNvSpPr>
            <a:spLocks noGrp="1"/>
          </p:cNvSpPr>
          <p:nvPr>
            <p:ph type="title"/>
          </p:nvPr>
        </p:nvSpPr>
        <p:spPr/>
        <p:txBody>
          <a:bodyPr/>
          <a:lstStyle/>
          <a:p>
            <a:r>
              <a:rPr lang="en-US" sz="3600" b="1"/>
              <a:t>Question 8: Distribution of votes and Approx_cost</a:t>
            </a:r>
            <a:endParaRPr lang="en-US" sz="3600" b="1" err="1">
              <a:cs typeface="Calibri Light"/>
            </a:endParaRPr>
          </a:p>
        </p:txBody>
      </p:sp>
      <p:pic>
        <p:nvPicPr>
          <p:cNvPr id="4" name="Content Placeholder 3" descr="A computer code with red text">
            <a:extLst>
              <a:ext uri="{FF2B5EF4-FFF2-40B4-BE49-F238E27FC236}">
                <a16:creationId xmlns:a16="http://schemas.microsoft.com/office/drawing/2014/main" xmlns="" id="{E830D952-08C1-D53D-9DBB-7EE09BE776C8}"/>
              </a:ext>
            </a:extLst>
          </p:cNvPr>
          <p:cNvPicPr>
            <a:picLocks noGrp="1" noChangeAspect="1"/>
          </p:cNvPicPr>
          <p:nvPr>
            <p:ph idx="1"/>
          </p:nvPr>
        </p:nvPicPr>
        <p:blipFill>
          <a:blip r:embed="rId2" cstate="print"/>
          <a:stretch>
            <a:fillRect/>
          </a:stretch>
        </p:blipFill>
        <p:spPr>
          <a:xfrm>
            <a:off x="472871" y="1553370"/>
            <a:ext cx="10644033" cy="4023236"/>
          </a:xfrm>
        </p:spPr>
      </p:pic>
    </p:spTree>
    <p:extLst>
      <p:ext uri="{BB962C8B-B14F-4D97-AF65-F5344CB8AC3E}">
        <p14:creationId xmlns:p14="http://schemas.microsoft.com/office/powerpoint/2010/main" xmlns="" val="210156590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DE31A1-B2F6-1AFA-8DC4-404C34E0D3A2}"/>
              </a:ext>
            </a:extLst>
          </p:cNvPr>
          <p:cNvSpPr>
            <a:spLocks noGrp="1"/>
          </p:cNvSpPr>
          <p:nvPr>
            <p:ph type="title"/>
          </p:nvPr>
        </p:nvSpPr>
        <p:spPr/>
        <p:txBody>
          <a:bodyPr/>
          <a:lstStyle/>
          <a:p>
            <a:r>
              <a:rPr lang="en-US">
                <a:cs typeface="Calibri Light"/>
              </a:rPr>
              <a:t>Output:</a:t>
            </a:r>
            <a:endParaRPr lang="en-US"/>
          </a:p>
        </p:txBody>
      </p:sp>
      <p:pic>
        <p:nvPicPr>
          <p:cNvPr id="4" name="Content Placeholder 3" descr="A close-up of numbers&#10;&#10;Description automatically generated">
            <a:extLst>
              <a:ext uri="{FF2B5EF4-FFF2-40B4-BE49-F238E27FC236}">
                <a16:creationId xmlns:a16="http://schemas.microsoft.com/office/drawing/2014/main" xmlns="" id="{08A9D445-7ACF-0DBE-C708-AB89311A72CB}"/>
              </a:ext>
            </a:extLst>
          </p:cNvPr>
          <p:cNvPicPr>
            <a:picLocks noGrp="1" noChangeAspect="1"/>
          </p:cNvPicPr>
          <p:nvPr>
            <p:ph idx="1"/>
          </p:nvPr>
        </p:nvPicPr>
        <p:blipFill>
          <a:blip r:embed="rId2" cstate="print"/>
          <a:stretch>
            <a:fillRect/>
          </a:stretch>
        </p:blipFill>
        <p:spPr>
          <a:xfrm>
            <a:off x="356695" y="1719892"/>
            <a:ext cx="6591300" cy="647700"/>
          </a:xfrm>
        </p:spPr>
      </p:pic>
      <p:sp>
        <p:nvSpPr>
          <p:cNvPr id="5" name="TextBox 4">
            <a:extLst>
              <a:ext uri="{FF2B5EF4-FFF2-40B4-BE49-F238E27FC236}">
                <a16:creationId xmlns:a16="http://schemas.microsoft.com/office/drawing/2014/main" xmlns="" id="{2EBD073C-8EEA-1FB9-E2B1-AE62745514D7}"/>
              </a:ext>
            </a:extLst>
          </p:cNvPr>
          <p:cNvSpPr txBox="1"/>
          <p:nvPr/>
        </p:nvSpPr>
        <p:spPr>
          <a:xfrm>
            <a:off x="334851" y="2871990"/>
            <a:ext cx="480381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Code Break down:</a:t>
            </a:r>
          </a:p>
          <a:p>
            <a:r>
              <a:rPr lang="en-US">
                <a:cs typeface="Calibri"/>
              </a:rPr>
              <a:t>The first function, distribution_stats(), takes a column of data as input and returns a dictionary of descriptive statistics for that column, including the mean, median, minimum, and maximum values. The second function, votes_stats(), calls the distribution_stats() function to calculate the descriptive statistics for the votes column in the data dataframe. The third function, cost_stats(), does the same thing for the approx_cost (for two people)column. Finally, the last two lines of code print the results of the votes_stats() and cost_stats() functions.</a:t>
            </a:r>
            <a:endParaRPr lang="en-US"/>
          </a:p>
        </p:txBody>
      </p:sp>
      <p:sp>
        <p:nvSpPr>
          <p:cNvPr id="6" name="TextBox 5">
            <a:extLst>
              <a:ext uri="{FF2B5EF4-FFF2-40B4-BE49-F238E27FC236}">
                <a16:creationId xmlns:a16="http://schemas.microsoft.com/office/drawing/2014/main" xmlns="" id="{E49A2378-185B-2B69-1948-9BD665B29448}"/>
              </a:ext>
            </a:extLst>
          </p:cNvPr>
          <p:cNvSpPr txBox="1"/>
          <p:nvPr/>
        </p:nvSpPr>
        <p:spPr>
          <a:xfrm>
            <a:off x="5596758" y="3310758"/>
            <a:ext cx="56952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What we have learnt from the problem:</a:t>
            </a:r>
          </a:p>
          <a:p>
            <a:r>
              <a:rPr lang="en-US">
                <a:cs typeface="Calibri"/>
              </a:rPr>
              <a:t>How to calculate descriptive statistics for a column of dataHow to use functions to modularize codeHow to print the results of a functionThis is a simple example, but it can be used as a starting point for more complex problems. For example, we could extend this code to calculate descriptive statistics for multiple columns, or to plot the distribution of the data.</a:t>
            </a:r>
            <a:endParaRPr lang="en-US"/>
          </a:p>
        </p:txBody>
      </p:sp>
    </p:spTree>
    <p:extLst>
      <p:ext uri="{BB962C8B-B14F-4D97-AF65-F5344CB8AC3E}">
        <p14:creationId xmlns:p14="http://schemas.microsoft.com/office/powerpoint/2010/main" xmlns="" val="9819226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341CAD-214D-3AE4-5FF1-E9E9E6AFB1DF}"/>
              </a:ext>
            </a:extLst>
          </p:cNvPr>
          <p:cNvSpPr>
            <a:spLocks noGrp="1"/>
          </p:cNvSpPr>
          <p:nvPr>
            <p:ph type="title"/>
          </p:nvPr>
        </p:nvSpPr>
        <p:spPr/>
        <p:txBody>
          <a:bodyPr>
            <a:normAutofit/>
          </a:bodyPr>
          <a:lstStyle/>
          <a:p>
            <a:r>
              <a:rPr lang="en-US" sz="3600" b="1">
                <a:ea typeface="+mj-lt"/>
                <a:cs typeface="+mj-lt"/>
              </a:rPr>
              <a:t>Question 9: Most common restaurant type in Bangalore</a:t>
            </a:r>
            <a:endParaRPr lang="en-US" sz="3600" b="1"/>
          </a:p>
        </p:txBody>
      </p:sp>
      <p:pic>
        <p:nvPicPr>
          <p:cNvPr id="4" name="Content Placeholder 3" descr="A black text with green and purple text&#10;&#10;Description automatically generated">
            <a:extLst>
              <a:ext uri="{FF2B5EF4-FFF2-40B4-BE49-F238E27FC236}">
                <a16:creationId xmlns:a16="http://schemas.microsoft.com/office/drawing/2014/main" xmlns="" id="{C1B419E5-2B2A-A046-A2E1-9F6AC29F8F9A}"/>
              </a:ext>
            </a:extLst>
          </p:cNvPr>
          <p:cNvPicPr>
            <a:picLocks noGrp="1" noChangeAspect="1"/>
          </p:cNvPicPr>
          <p:nvPr>
            <p:ph idx="1"/>
          </p:nvPr>
        </p:nvPicPr>
        <p:blipFill>
          <a:blip r:embed="rId2" cstate="print"/>
          <a:stretch>
            <a:fillRect/>
          </a:stretch>
        </p:blipFill>
        <p:spPr>
          <a:xfrm>
            <a:off x="246993" y="1719517"/>
            <a:ext cx="11527220" cy="871793"/>
          </a:xfrm>
        </p:spPr>
      </p:pic>
      <p:sp>
        <p:nvSpPr>
          <p:cNvPr id="5" name="TextBox 4">
            <a:extLst>
              <a:ext uri="{FF2B5EF4-FFF2-40B4-BE49-F238E27FC236}">
                <a16:creationId xmlns:a16="http://schemas.microsoft.com/office/drawing/2014/main" xmlns="" id="{ED935186-3332-B2E2-EA24-ABAFCEA362AA}"/>
              </a:ext>
            </a:extLst>
          </p:cNvPr>
          <p:cNvSpPr txBox="1"/>
          <p:nvPr/>
        </p:nvSpPr>
        <p:spPr>
          <a:xfrm>
            <a:off x="433551" y="3231930"/>
            <a:ext cx="4828189" cy="31854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Code Break down:</a:t>
            </a:r>
          </a:p>
          <a:p>
            <a:r>
              <a:rPr lang="en-US" sz="1100"/>
              <a:t>import pandas as pd: This imports the pandas library, which is used to read and manipulate DataFrames.data = pd.DataFrame({'rest_type'}): This creates a DataFrame called data with one column called rest_type. The rest_type column contains a list of three restaurant types, each separated by a comma.common_restaurant_types = data['rest_type'].str.split(',', expand=True) . stack() . value_counts(): This calculates the most common restaurant types in the data DataFrame. The str.split() function splits the rest_type column into a list of individual restaurant types. The expand=True argument ensures that each restaurant type is a separate column in the resulting DataFrame. The stack() function collapses the DataFrame by stacking the values of each column on top of each other. This creates a new column called level_1 which contains the restaurant types, and a new column called values which contains the number of times each restaurant type appears. The value_counts() function is then used to count the number of times each restaurant type appears in the values column.print(common_restaurant_types): This prints the results of the common_restaurant_types calculation to the console.</a:t>
            </a:r>
          </a:p>
        </p:txBody>
      </p:sp>
      <p:sp>
        <p:nvSpPr>
          <p:cNvPr id="6" name="TextBox 5">
            <a:extLst>
              <a:ext uri="{FF2B5EF4-FFF2-40B4-BE49-F238E27FC236}">
                <a16:creationId xmlns:a16="http://schemas.microsoft.com/office/drawing/2014/main" xmlns="" id="{C6BA477B-7DFC-D0FF-FF6D-CF0EB68A1303}"/>
              </a:ext>
            </a:extLst>
          </p:cNvPr>
          <p:cNvSpPr txBox="1"/>
          <p:nvPr/>
        </p:nvSpPr>
        <p:spPr>
          <a:xfrm>
            <a:off x="5774120" y="3369879"/>
            <a:ext cx="583324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What we have learnt from the problem:</a:t>
            </a:r>
          </a:p>
          <a:p>
            <a:r>
              <a:rPr lang="en-US"/>
              <a:t>we learn how to use the str.split() function to split a string into separate columns. </a:t>
            </a:r>
          </a:p>
          <a:p>
            <a:r>
              <a:rPr lang="en-US"/>
              <a:t>Finally, we learn how to use the stack() and value_counts() functions to count the number of occurrences of each value in a column.</a:t>
            </a:r>
          </a:p>
        </p:txBody>
      </p:sp>
    </p:spTree>
    <p:extLst>
      <p:ext uri="{BB962C8B-B14F-4D97-AF65-F5344CB8AC3E}">
        <p14:creationId xmlns:p14="http://schemas.microsoft.com/office/powerpoint/2010/main" xmlns="" val="69170594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7E832D-994B-6290-B079-F8B686DA9601}"/>
              </a:ext>
            </a:extLst>
          </p:cNvPr>
          <p:cNvSpPr>
            <a:spLocks noGrp="1"/>
          </p:cNvSpPr>
          <p:nvPr>
            <p:ph type="title"/>
          </p:nvPr>
        </p:nvSpPr>
        <p:spPr/>
        <p:txBody>
          <a:bodyPr/>
          <a:lstStyle/>
          <a:p>
            <a:r>
              <a:rPr lang="en-US">
                <a:cs typeface="Calibri Light"/>
              </a:rPr>
              <a:t>Output:</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xmlns="" id="{08C46B0D-5042-AF08-2BC0-1CD0C90AE2FB}"/>
              </a:ext>
            </a:extLst>
          </p:cNvPr>
          <p:cNvPicPr>
            <a:picLocks noGrp="1" noChangeAspect="1"/>
          </p:cNvPicPr>
          <p:nvPr>
            <p:ph idx="1"/>
          </p:nvPr>
        </p:nvPicPr>
        <p:blipFill>
          <a:blip r:embed="rId2" cstate="print"/>
          <a:stretch>
            <a:fillRect/>
          </a:stretch>
        </p:blipFill>
        <p:spPr>
          <a:xfrm>
            <a:off x="360396" y="1392073"/>
            <a:ext cx="7398449" cy="4351338"/>
          </a:xfrm>
        </p:spPr>
      </p:pic>
      <p:sp>
        <p:nvSpPr>
          <p:cNvPr id="5" name="TextBox 4">
            <a:extLst>
              <a:ext uri="{FF2B5EF4-FFF2-40B4-BE49-F238E27FC236}">
                <a16:creationId xmlns:a16="http://schemas.microsoft.com/office/drawing/2014/main" xmlns="" id="{BF4B6802-D265-FB2C-AA91-F94903BB3185}"/>
              </a:ext>
            </a:extLst>
          </p:cNvPr>
          <p:cNvSpPr txBox="1"/>
          <p:nvPr/>
        </p:nvSpPr>
        <p:spPr>
          <a:xfrm>
            <a:off x="8001000" y="1734206"/>
            <a:ext cx="3093982" cy="20692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a:p>
        </p:txBody>
      </p:sp>
    </p:spTree>
    <p:extLst>
      <p:ext uri="{BB962C8B-B14F-4D97-AF65-F5344CB8AC3E}">
        <p14:creationId xmlns:p14="http://schemas.microsoft.com/office/powerpoint/2010/main" xmlns="" val="85100263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AC364F-DC83-FF51-911E-3C270101D050}"/>
              </a:ext>
            </a:extLst>
          </p:cNvPr>
          <p:cNvSpPr>
            <a:spLocks noGrp="1"/>
          </p:cNvSpPr>
          <p:nvPr>
            <p:ph type="title"/>
          </p:nvPr>
        </p:nvSpPr>
        <p:spPr/>
        <p:txBody>
          <a:bodyPr>
            <a:normAutofit/>
          </a:bodyPr>
          <a:lstStyle/>
          <a:p>
            <a:r>
              <a:rPr lang="en-US" sz="3600" b="1">
                <a:ea typeface="+mj-lt"/>
                <a:cs typeface="+mj-lt"/>
              </a:rPr>
              <a:t>Question 10: Difference in votes for restaurants accepting and not accepting online orders</a:t>
            </a:r>
            <a:endParaRPr lang="en-US" sz="3600" b="1"/>
          </a:p>
        </p:txBody>
      </p:sp>
      <p:pic>
        <p:nvPicPr>
          <p:cNvPr id="4" name="Content Placeholder 3" descr="A close-up of a purple box&#10;&#10;Description automatically generated">
            <a:extLst>
              <a:ext uri="{FF2B5EF4-FFF2-40B4-BE49-F238E27FC236}">
                <a16:creationId xmlns:a16="http://schemas.microsoft.com/office/drawing/2014/main" xmlns="" id="{52A7AED7-E9DB-F824-6D1B-4D1FC70C3828}"/>
              </a:ext>
            </a:extLst>
          </p:cNvPr>
          <p:cNvPicPr>
            <a:picLocks noGrp="1" noChangeAspect="1"/>
          </p:cNvPicPr>
          <p:nvPr>
            <p:ph idx="1"/>
          </p:nvPr>
        </p:nvPicPr>
        <p:blipFill>
          <a:blip r:embed="rId2" cstate="print"/>
          <a:stretch>
            <a:fillRect/>
          </a:stretch>
        </p:blipFill>
        <p:spPr>
          <a:xfrm>
            <a:off x="233855" y="1690021"/>
            <a:ext cx="11711151" cy="1088442"/>
          </a:xfrm>
        </p:spPr>
      </p:pic>
      <p:sp>
        <p:nvSpPr>
          <p:cNvPr id="5" name="TextBox 4">
            <a:extLst>
              <a:ext uri="{FF2B5EF4-FFF2-40B4-BE49-F238E27FC236}">
                <a16:creationId xmlns:a16="http://schemas.microsoft.com/office/drawing/2014/main" xmlns="" id="{4E0D7050-D4A4-D07F-9584-EF1BE54DC16A}"/>
              </a:ext>
            </a:extLst>
          </p:cNvPr>
          <p:cNvSpPr txBox="1"/>
          <p:nvPr/>
        </p:nvSpPr>
        <p:spPr>
          <a:xfrm>
            <a:off x="374431" y="3251637"/>
            <a:ext cx="4059620"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Code Break down:</a:t>
            </a:r>
          </a:p>
          <a:p>
            <a:r>
              <a:rPr lang="en-US" sz="1400"/>
              <a:t>The first line imports the pandas library, which is a Python library for data analysis.The second line creates a Pandas DataFrame called data. The DataFrame contains two columns: online_order and votes. The online_order column indicates whether the order was placed online or offline. The votes column indicates the number of votes for the order.The third line creates a variable called votes_difference. This variable will store the average number of votes for each online order and offline order.The fourth line uses the groupby() method to group the DataFrame by the online_order column. The mean() method then calculates the mean of the votes column for each group.The fifth line prints the value of the votes_difference variable</a:t>
            </a:r>
            <a:r>
              <a:rPr lang="en-US"/>
              <a:t>.</a:t>
            </a:r>
          </a:p>
        </p:txBody>
      </p:sp>
      <p:sp>
        <p:nvSpPr>
          <p:cNvPr id="6" name="TextBox 5">
            <a:extLst>
              <a:ext uri="{FF2B5EF4-FFF2-40B4-BE49-F238E27FC236}">
                <a16:creationId xmlns:a16="http://schemas.microsoft.com/office/drawing/2014/main" xmlns="" id="{4B7D9CC0-BB07-B61E-DF7D-23E2EF50E598}"/>
              </a:ext>
            </a:extLst>
          </p:cNvPr>
          <p:cNvSpPr txBox="1"/>
          <p:nvPr/>
        </p:nvSpPr>
        <p:spPr>
          <a:xfrm>
            <a:off x="5340568" y="3488120"/>
            <a:ext cx="626679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What we have learnt from the problem:</a:t>
            </a:r>
          </a:p>
          <a:p>
            <a:r>
              <a:rPr lang="en-US"/>
              <a:t>he groupby() method is a powerful tool for grouping data and performing aggregations.The mean() method is used to calculate the mean of a column.The print() method is used to print the value of a variable.</a:t>
            </a:r>
          </a:p>
        </p:txBody>
      </p:sp>
    </p:spTree>
    <p:extLst>
      <p:ext uri="{BB962C8B-B14F-4D97-AF65-F5344CB8AC3E}">
        <p14:creationId xmlns:p14="http://schemas.microsoft.com/office/powerpoint/2010/main" xmlns="" val="117594099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Clr>
                <a:schemeClr val="lt1"/>
              </a:buClr>
              <a:buSzPts val="2400"/>
              <a:buFont typeface="Tahoma"/>
              <a:buNone/>
            </a:pPr>
            <a:r>
              <a:rPr lang="en-US" sz="2400" b="1">
                <a:solidFill>
                  <a:schemeClr val="lt1"/>
                </a:solidFill>
                <a:latin typeface="Tahoma"/>
                <a:ea typeface="Tahoma"/>
                <a:cs typeface="Tahoma"/>
                <a:sym typeface="Tahoma"/>
              </a:rPr>
              <a:t>1. INTRODUCTION TO FOOD DELIVERY</a:t>
            </a:r>
            <a:endParaRPr sz="2400" b="1">
              <a:solidFill>
                <a:schemeClr val="lt1"/>
              </a:solidFill>
              <a:latin typeface="Tahoma"/>
              <a:ea typeface="Tahoma"/>
              <a:cs typeface="Tahoma"/>
              <a:sym typeface="Tahoma"/>
            </a:endParaRPr>
          </a:p>
        </p:txBody>
      </p:sp>
      <p:sp>
        <p:nvSpPr>
          <p:cNvPr id="117" name="Google Shape;117;p4"/>
          <p:cNvSpPr txBox="1">
            <a:spLocks noGrp="1"/>
          </p:cNvSpPr>
          <p:nvPr>
            <p:ph type="body" idx="1"/>
          </p:nvPr>
        </p:nvSpPr>
        <p:spPr>
          <a:xfrm>
            <a:off x="647700" y="1816100"/>
            <a:ext cx="7010400" cy="4351338"/>
          </a:xfrm>
          <a:prstGeom prst="rect">
            <a:avLst/>
          </a:prstGeom>
          <a:noFill/>
          <a:ln>
            <a:noFill/>
          </a:ln>
        </p:spPr>
        <p:txBody>
          <a:bodyPr spcFirstLastPara="1" wrap="square" lIns="91425" tIns="45700" rIns="91425" bIns="45700" anchor="t" anchorCtr="0">
            <a:normAutofit/>
          </a:bodyPr>
          <a:lstStyle/>
          <a:p>
            <a:pPr marL="457200" lvl="0" indent="-342900" algn="just" rtl="0">
              <a:lnSpc>
                <a:spcPct val="115000"/>
              </a:lnSpc>
              <a:spcBef>
                <a:spcPts val="2400"/>
              </a:spcBef>
              <a:spcAft>
                <a:spcPct val="0"/>
              </a:spcAft>
              <a:buClr>
                <a:schemeClr val="lt1"/>
              </a:buClr>
              <a:buSzPts val="1800"/>
              <a:buFont typeface="Tahoma"/>
              <a:buChar char="•"/>
            </a:pPr>
            <a:r>
              <a:rPr lang="en-US" sz="1800" b="1">
                <a:solidFill>
                  <a:schemeClr val="lt1"/>
                </a:solidFill>
                <a:latin typeface="Tahoma"/>
                <a:ea typeface="Tahoma"/>
                <a:cs typeface="Tahoma"/>
                <a:sym typeface="Tahoma"/>
              </a:rPr>
              <a:t>People are becoming busier these days. Many industries can cash in on this opportunity.</a:t>
            </a:r>
            <a:endParaRPr sz="1800" b="1">
              <a:solidFill>
                <a:schemeClr val="lt1"/>
              </a:solidFill>
              <a:latin typeface="Tahoma"/>
              <a:ea typeface="Tahoma"/>
              <a:cs typeface="Tahoma"/>
              <a:sym typeface="Tahoma"/>
            </a:endParaRPr>
          </a:p>
          <a:p>
            <a:pPr marL="457200" lvl="0" indent="-342900" algn="just" rtl="0">
              <a:lnSpc>
                <a:spcPct val="115000"/>
              </a:lnSpc>
              <a:spcBef>
                <a:spcPct val="0"/>
              </a:spcBef>
              <a:spcAft>
                <a:spcPct val="0"/>
              </a:spcAft>
              <a:buClr>
                <a:schemeClr val="lt1"/>
              </a:buClr>
              <a:buSzPts val="1800"/>
              <a:buFont typeface="Tahoma"/>
              <a:buChar char="•"/>
            </a:pPr>
            <a:r>
              <a:rPr lang="en-US" sz="1800" b="1">
                <a:solidFill>
                  <a:schemeClr val="lt1"/>
                </a:solidFill>
                <a:latin typeface="Tahoma"/>
                <a:ea typeface="Tahoma"/>
                <a:cs typeface="Tahoma"/>
                <a:sym typeface="Tahoma"/>
              </a:rPr>
              <a:t>One such growing field is food delivery space.</a:t>
            </a:r>
            <a:endParaRPr sz="1800" b="1">
              <a:solidFill>
                <a:schemeClr val="lt1"/>
              </a:solidFill>
              <a:latin typeface="Tahoma"/>
              <a:ea typeface="Tahoma"/>
              <a:cs typeface="Tahoma"/>
              <a:sym typeface="Tahoma"/>
            </a:endParaRPr>
          </a:p>
          <a:p>
            <a:pPr marL="457200" lvl="0" indent="-342900" algn="just" rtl="0">
              <a:lnSpc>
                <a:spcPct val="115000"/>
              </a:lnSpc>
              <a:spcBef>
                <a:spcPct val="0"/>
              </a:spcBef>
              <a:spcAft>
                <a:spcPct val="0"/>
              </a:spcAft>
              <a:buClr>
                <a:schemeClr val="lt1"/>
              </a:buClr>
              <a:buSzPts val="1800"/>
              <a:buFont typeface="Tahoma"/>
              <a:buChar char="•"/>
            </a:pPr>
            <a:r>
              <a:rPr lang="en-US" sz="1800" b="1">
                <a:solidFill>
                  <a:schemeClr val="lt1"/>
                </a:solidFill>
                <a:latin typeface="Tahoma"/>
                <a:ea typeface="Tahoma"/>
                <a:cs typeface="Tahoma"/>
                <a:sym typeface="Tahoma"/>
              </a:rPr>
              <a:t>There are about 100k food delivery orders placed in a single day in India.</a:t>
            </a:r>
            <a:endParaRPr sz="1800" b="1">
              <a:solidFill>
                <a:schemeClr val="lt1"/>
              </a:solidFill>
              <a:latin typeface="Tahoma"/>
              <a:ea typeface="Tahoma"/>
              <a:cs typeface="Tahoma"/>
              <a:sym typeface="Tahoma"/>
            </a:endParaRPr>
          </a:p>
          <a:p>
            <a:pPr marL="457200" lvl="0" indent="-342900" algn="just" rtl="0">
              <a:lnSpc>
                <a:spcPct val="115000"/>
              </a:lnSpc>
              <a:spcBef>
                <a:spcPct val="0"/>
              </a:spcBef>
              <a:spcAft>
                <a:spcPct val="0"/>
              </a:spcAft>
              <a:buClr>
                <a:schemeClr val="lt1"/>
              </a:buClr>
              <a:buSzPts val="1800"/>
              <a:buFont typeface="Tahoma"/>
              <a:buChar char="•"/>
            </a:pPr>
            <a:r>
              <a:rPr lang="en-US" sz="1800" b="1">
                <a:solidFill>
                  <a:schemeClr val="lt1"/>
                </a:solidFill>
                <a:latin typeface="Tahoma"/>
                <a:ea typeface="Tahoma"/>
                <a:cs typeface="Tahoma"/>
                <a:sym typeface="Tahoma"/>
              </a:rPr>
              <a:t>The high volume of orders require effective data handling.</a:t>
            </a:r>
            <a:endParaRPr sz="1800" b="1">
              <a:solidFill>
                <a:schemeClr val="lt1"/>
              </a:solidFill>
              <a:latin typeface="Tahoma"/>
              <a:ea typeface="Tahoma"/>
              <a:cs typeface="Tahoma"/>
              <a:sym typeface="Tahoma"/>
            </a:endParaRPr>
          </a:p>
          <a:p>
            <a:pPr marL="457200" lvl="0" indent="-342900" algn="just" rtl="0">
              <a:lnSpc>
                <a:spcPct val="115000"/>
              </a:lnSpc>
              <a:spcBef>
                <a:spcPct val="0"/>
              </a:spcBef>
              <a:spcAft>
                <a:spcPct val="0"/>
              </a:spcAft>
              <a:buClr>
                <a:schemeClr val="lt1"/>
              </a:buClr>
              <a:buSzPts val="1800"/>
              <a:buFont typeface="Tahoma"/>
              <a:buChar char="•"/>
            </a:pPr>
            <a:r>
              <a:rPr lang="en-US" sz="1800" b="1">
                <a:solidFill>
                  <a:schemeClr val="lt1"/>
                </a:solidFill>
                <a:latin typeface="Tahoma"/>
                <a:ea typeface="Tahoma"/>
                <a:cs typeface="Tahoma"/>
                <a:sym typeface="Tahoma"/>
              </a:rPr>
              <a:t>A lot of insights can be derived from the enormous amount of data generated every day.</a:t>
            </a:r>
            <a:endParaRPr sz="1800" b="1">
              <a:solidFill>
                <a:schemeClr val="lt1"/>
              </a:solidFill>
              <a:latin typeface="Tahoma"/>
              <a:ea typeface="Tahoma"/>
              <a:cs typeface="Tahoma"/>
              <a:sym typeface="Tahoma"/>
            </a:endParaRPr>
          </a:p>
        </p:txBody>
      </p:sp>
      <p:pic>
        <p:nvPicPr>
          <p:cNvPr id="118" name="Google Shape;118;p4"/>
          <p:cNvPicPr preferRelativeResize="0"/>
          <p:nvPr/>
        </p:nvPicPr>
        <p:blipFill>
          <a:blip r:embed="rId3" cstate="print">
            <a:alphaModFix/>
          </a:blip>
          <a:stretch>
            <a:fillRect/>
          </a:stretch>
        </p:blipFill>
        <p:spPr>
          <a:xfrm>
            <a:off x="7658100" y="1490663"/>
            <a:ext cx="4241865" cy="4241865"/>
          </a:xfrm>
          <a:prstGeom prst="rect">
            <a:avLst/>
          </a:prstGeom>
          <a:noFill/>
          <a:ln>
            <a:noFill/>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B7D0EA-A66E-8C41-5FA7-08963018505A}"/>
              </a:ext>
            </a:extLst>
          </p:cNvPr>
          <p:cNvSpPr>
            <a:spLocks noGrp="1"/>
          </p:cNvSpPr>
          <p:nvPr>
            <p:ph type="title"/>
          </p:nvPr>
        </p:nvSpPr>
        <p:spPr/>
        <p:txBody>
          <a:bodyPr/>
          <a:lstStyle/>
          <a:p>
            <a:r>
              <a:rPr lang="en-US">
                <a:cs typeface="Calibri Light"/>
              </a:rPr>
              <a:t>Output:</a:t>
            </a:r>
            <a:endParaRPr lang="en-US"/>
          </a:p>
        </p:txBody>
      </p:sp>
      <p:pic>
        <p:nvPicPr>
          <p:cNvPr id="4" name="Content Placeholder 3" descr="A black text on a white background&#10;&#10;Description automatically generated">
            <a:extLst>
              <a:ext uri="{FF2B5EF4-FFF2-40B4-BE49-F238E27FC236}">
                <a16:creationId xmlns:a16="http://schemas.microsoft.com/office/drawing/2014/main" xmlns="" id="{447806FF-CE75-9E58-0F94-2AEEFB8BBB8A}"/>
              </a:ext>
            </a:extLst>
          </p:cNvPr>
          <p:cNvPicPr>
            <a:picLocks noGrp="1" noChangeAspect="1"/>
          </p:cNvPicPr>
          <p:nvPr>
            <p:ph idx="1"/>
          </p:nvPr>
        </p:nvPicPr>
        <p:blipFill>
          <a:blip r:embed="rId2" cstate="print"/>
          <a:stretch>
            <a:fillRect/>
          </a:stretch>
        </p:blipFill>
        <p:spPr>
          <a:xfrm>
            <a:off x="3456753" y="1800362"/>
            <a:ext cx="3990975" cy="933450"/>
          </a:xfrm>
        </p:spPr>
      </p:pic>
      <p:sp>
        <p:nvSpPr>
          <p:cNvPr id="5" name="TextBox 4">
            <a:extLst>
              <a:ext uri="{FF2B5EF4-FFF2-40B4-BE49-F238E27FC236}">
                <a16:creationId xmlns:a16="http://schemas.microsoft.com/office/drawing/2014/main" xmlns="" id="{C8F7F3FB-B2CC-A8D4-AA55-353884FC333E}"/>
              </a:ext>
            </a:extLst>
          </p:cNvPr>
          <p:cNvSpPr txBox="1"/>
          <p:nvPr/>
        </p:nvSpPr>
        <p:spPr>
          <a:xfrm>
            <a:off x="1596258" y="3409293"/>
            <a:ext cx="69565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Heads Up on the output received:</a:t>
            </a:r>
          </a:p>
          <a:p>
            <a:r>
              <a:rPr lang="en-US"/>
              <a:t>This output shows that the average number of votes for online orders is 302 and the average number of votes for offline orders is 278</a:t>
            </a:r>
          </a:p>
        </p:txBody>
      </p:sp>
    </p:spTree>
    <p:extLst>
      <p:ext uri="{BB962C8B-B14F-4D97-AF65-F5344CB8AC3E}">
        <p14:creationId xmlns:p14="http://schemas.microsoft.com/office/powerpoint/2010/main" xmlns="" val="188258823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224D05-86CE-B590-60C6-5173005E8F95}"/>
              </a:ext>
            </a:extLst>
          </p:cNvPr>
          <p:cNvSpPr>
            <a:spLocks noGrp="1"/>
          </p:cNvSpPr>
          <p:nvPr>
            <p:ph type="title"/>
          </p:nvPr>
        </p:nvSpPr>
        <p:spPr/>
        <p:txBody>
          <a:bodyPr/>
          <a:lstStyle/>
          <a:p>
            <a:r>
              <a:rPr lang="en-US">
                <a:cs typeface="Calibri Light"/>
              </a:rPr>
              <a:t>Question 12:</a:t>
            </a:r>
            <a:endParaRPr lang="en-US"/>
          </a:p>
        </p:txBody>
      </p:sp>
      <p:pic>
        <p:nvPicPr>
          <p:cNvPr id="4" name="Content Placeholder 3" descr="A screen shot of a computer code&#10;&#10;Description automatically generated">
            <a:extLst>
              <a:ext uri="{FF2B5EF4-FFF2-40B4-BE49-F238E27FC236}">
                <a16:creationId xmlns:a16="http://schemas.microsoft.com/office/drawing/2014/main" xmlns="" id="{1B4394D8-0CCC-A761-5E98-835CBEA10167}"/>
              </a:ext>
            </a:extLst>
          </p:cNvPr>
          <p:cNvPicPr>
            <a:picLocks noGrp="1" noChangeAspect="1"/>
          </p:cNvPicPr>
          <p:nvPr>
            <p:ph idx="1"/>
          </p:nvPr>
        </p:nvPicPr>
        <p:blipFill>
          <a:blip r:embed="rId2" cstate="print"/>
          <a:stretch>
            <a:fillRect/>
          </a:stretch>
        </p:blipFill>
        <p:spPr>
          <a:xfrm>
            <a:off x="168166" y="1611644"/>
            <a:ext cx="11829392" cy="4319472"/>
          </a:xfrm>
        </p:spPr>
      </p:pic>
    </p:spTree>
    <p:extLst>
      <p:ext uri="{BB962C8B-B14F-4D97-AF65-F5344CB8AC3E}">
        <p14:creationId xmlns:p14="http://schemas.microsoft.com/office/powerpoint/2010/main" xmlns="" val="106003318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606AC-72CC-8DB8-FD5F-3145B601A8A5}"/>
              </a:ext>
            </a:extLst>
          </p:cNvPr>
          <p:cNvSpPr>
            <a:spLocks noGrp="1"/>
          </p:cNvSpPr>
          <p:nvPr>
            <p:ph type="title"/>
          </p:nvPr>
        </p:nvSpPr>
        <p:spPr/>
        <p:txBody>
          <a:bodyPr/>
          <a:lstStyle/>
          <a:p>
            <a:r>
              <a:rPr lang="en-US">
                <a:cs typeface="Calibri Light"/>
              </a:rPr>
              <a:t>Output:</a:t>
            </a:r>
            <a:br>
              <a:rPr lang="en-US">
                <a:cs typeface="Calibri Light"/>
              </a:rPr>
            </a:br>
            <a:endParaRPr lang="en-US"/>
          </a:p>
        </p:txBody>
      </p:sp>
      <p:pic>
        <p:nvPicPr>
          <p:cNvPr id="4" name="Content Placeholder 3" descr="A screenshot of a computer&#10;&#10;Description automatically generated">
            <a:extLst>
              <a:ext uri="{FF2B5EF4-FFF2-40B4-BE49-F238E27FC236}">
                <a16:creationId xmlns:a16="http://schemas.microsoft.com/office/drawing/2014/main" xmlns="" id="{29FB683B-55CA-DEEA-28E7-4D0DA67CCD77}"/>
              </a:ext>
            </a:extLst>
          </p:cNvPr>
          <p:cNvPicPr>
            <a:picLocks noGrp="1" noChangeAspect="1"/>
          </p:cNvPicPr>
          <p:nvPr>
            <p:ph idx="1"/>
          </p:nvPr>
        </p:nvPicPr>
        <p:blipFill>
          <a:blip r:embed="rId2" cstate="print"/>
          <a:stretch>
            <a:fillRect/>
          </a:stretch>
        </p:blipFill>
        <p:spPr>
          <a:xfrm>
            <a:off x="1138237" y="2120106"/>
            <a:ext cx="9915525" cy="3762375"/>
          </a:xfrm>
        </p:spPr>
      </p:pic>
    </p:spTree>
    <p:extLst>
      <p:ext uri="{BB962C8B-B14F-4D97-AF65-F5344CB8AC3E}">
        <p14:creationId xmlns:p14="http://schemas.microsoft.com/office/powerpoint/2010/main" xmlns="" val="98643631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9C4996-6302-C9E6-2543-7A908A2B75FC}"/>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xmlns="" id="{E806D7C6-418D-DFE1-A0FA-81B5D25FD83C}"/>
              </a:ext>
            </a:extLst>
          </p:cNvPr>
          <p:cNvSpPr txBox="1">
            <a:spLocks noGrp="1"/>
          </p:cNvSpPr>
          <p:nvPr>
            <p:ph idx="1"/>
          </p:nvPr>
        </p:nvSpPr>
        <p:spPr>
          <a:xfrm>
            <a:off x="838200" y="1825625"/>
            <a:ext cx="4889500" cy="57225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cs typeface="Calibri"/>
              </a:rPr>
              <a:t>Code Break down:</a:t>
            </a:r>
          </a:p>
          <a:p>
            <a:r>
              <a:rPr lang="en-US" sz="1800">
                <a:cs typeface="Calibri"/>
              </a:rPr>
              <a:t>This line of code converts the approx_cost (for two people) column in the data3 DataFrame to numeric data type. The errors='coerce' argument tells pandas to ignore any rows where the value cannot be converted to numeric data type.This line of code gets the index of the restaurant with the lowest average cost in each location. The groupby() function groups the rows in the data3 DataFrame by the location column and then takes the minimum value of the approx_cost(for two people) column in each group. The idxmin() function returns the index of the minimum value in each group.This line of code iterates through the index_of_lowest_cost_restaurants list and prints the details of the best budget restaurant in each location. The loc() function is used to select the row at the specified index in the data3 DataFrame.</a:t>
            </a:r>
          </a:p>
          <a:p>
            <a:endParaRPr lang="en-US"/>
          </a:p>
        </p:txBody>
      </p:sp>
      <p:sp>
        <p:nvSpPr>
          <p:cNvPr id="5" name="TextBox 4">
            <a:extLst>
              <a:ext uri="{FF2B5EF4-FFF2-40B4-BE49-F238E27FC236}">
                <a16:creationId xmlns:a16="http://schemas.microsoft.com/office/drawing/2014/main" xmlns="" id="{FE8E11CA-CC7C-0462-7DD1-D5188A55F0A2}"/>
              </a:ext>
            </a:extLst>
          </p:cNvPr>
          <p:cNvSpPr txBox="1"/>
          <p:nvPr/>
        </p:nvSpPr>
        <p:spPr>
          <a:xfrm>
            <a:off x="5833241" y="3488120"/>
            <a:ext cx="53996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What we have learnt from the problem:</a:t>
            </a:r>
          </a:p>
          <a:p>
            <a:r>
              <a:rPr lang="en-US"/>
              <a:t>How to convert a column of data to numeric data type.How to group data by a column and find the minimum value in each group.How to iterate through a list and print the details of each item in the list.</a:t>
            </a:r>
          </a:p>
        </p:txBody>
      </p:sp>
    </p:spTree>
    <p:extLst>
      <p:ext uri="{BB962C8B-B14F-4D97-AF65-F5344CB8AC3E}">
        <p14:creationId xmlns:p14="http://schemas.microsoft.com/office/powerpoint/2010/main" xmlns="" val="353987787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1D52B-F0B0-ABF9-90C8-4F79059CA68D}"/>
              </a:ext>
            </a:extLst>
          </p:cNvPr>
          <p:cNvSpPr>
            <a:spLocks noGrp="1"/>
          </p:cNvSpPr>
          <p:nvPr>
            <p:ph type="title"/>
          </p:nvPr>
        </p:nvSpPr>
        <p:spPr/>
        <p:txBody>
          <a:bodyPr/>
          <a:lstStyle/>
          <a:p>
            <a:r>
              <a:rPr lang="en-US">
                <a:cs typeface="Calibri Light"/>
              </a:rPr>
              <a:t>Question 13:</a:t>
            </a:r>
            <a:endParaRPr lang="en-US"/>
          </a:p>
        </p:txBody>
      </p:sp>
      <p:pic>
        <p:nvPicPr>
          <p:cNvPr id="4" name="Content Placeholder 3" descr="A screenshot of a computer code&#10;&#10;Description automatically generated">
            <a:extLst>
              <a:ext uri="{FF2B5EF4-FFF2-40B4-BE49-F238E27FC236}">
                <a16:creationId xmlns:a16="http://schemas.microsoft.com/office/drawing/2014/main" xmlns="" id="{ABF46C7C-4954-57D9-3061-23A746EE3263}"/>
              </a:ext>
            </a:extLst>
          </p:cNvPr>
          <p:cNvPicPr>
            <a:picLocks noGrp="1" noChangeAspect="1"/>
          </p:cNvPicPr>
          <p:nvPr>
            <p:ph idx="1"/>
          </p:nvPr>
        </p:nvPicPr>
        <p:blipFill>
          <a:blip r:embed="rId2" cstate="print"/>
          <a:stretch>
            <a:fillRect/>
          </a:stretch>
        </p:blipFill>
        <p:spPr>
          <a:xfrm>
            <a:off x="194442" y="1876484"/>
            <a:ext cx="11868806" cy="4472965"/>
          </a:xfrm>
        </p:spPr>
      </p:pic>
    </p:spTree>
    <p:extLst>
      <p:ext uri="{BB962C8B-B14F-4D97-AF65-F5344CB8AC3E}">
        <p14:creationId xmlns:p14="http://schemas.microsoft.com/office/powerpoint/2010/main" xmlns="" val="263959355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C3E332-325F-A67E-FEF9-8788E3C84EB6}"/>
              </a:ext>
            </a:extLst>
          </p:cNvPr>
          <p:cNvSpPr>
            <a:spLocks noGrp="1"/>
          </p:cNvSpPr>
          <p:nvPr>
            <p:ph type="title"/>
          </p:nvPr>
        </p:nvSpPr>
        <p:spPr/>
        <p:txBody>
          <a:bodyPr/>
          <a:lstStyle/>
          <a:p>
            <a:r>
              <a:rPr lang="en-US">
                <a:cs typeface="Calibri Light"/>
              </a:rPr>
              <a:t>Output:</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xmlns="" id="{4A66297C-9C18-AB2C-3C1A-88234603F96C}"/>
              </a:ext>
            </a:extLst>
          </p:cNvPr>
          <p:cNvPicPr>
            <a:picLocks noGrp="1" noChangeAspect="1"/>
          </p:cNvPicPr>
          <p:nvPr>
            <p:ph idx="1"/>
          </p:nvPr>
        </p:nvPicPr>
        <p:blipFill>
          <a:blip r:embed="rId2" cstate="print"/>
          <a:stretch>
            <a:fillRect/>
          </a:stretch>
        </p:blipFill>
        <p:spPr>
          <a:xfrm>
            <a:off x="310590" y="1510315"/>
            <a:ext cx="4949302" cy="4351338"/>
          </a:xfrm>
        </p:spPr>
      </p:pic>
      <p:sp>
        <p:nvSpPr>
          <p:cNvPr id="5" name="TextBox 4">
            <a:extLst>
              <a:ext uri="{FF2B5EF4-FFF2-40B4-BE49-F238E27FC236}">
                <a16:creationId xmlns:a16="http://schemas.microsoft.com/office/drawing/2014/main" xmlns="" id="{E806D7C6-418D-DFE1-A0FA-81B5D25FD83C}"/>
              </a:ext>
            </a:extLst>
          </p:cNvPr>
          <p:cNvSpPr txBox="1"/>
          <p:nvPr/>
        </p:nvSpPr>
        <p:spPr>
          <a:xfrm>
            <a:off x="5499100" y="1028700"/>
            <a:ext cx="6108261" cy="25083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Code Break down:</a:t>
            </a:r>
          </a:p>
          <a:p>
            <a:r>
              <a:rPr lang="en-US" sz="1100"/>
              <a:t>This line of code converts the rest_type column in the data5 DataFrame to lowercase. This is done so that we can perform case-insensitive filtering on the column.This line of code filters the data for restaurants that are classified as "Quick Bites" in Bangalore. The apply() function is used to apply a function to each row in the rest_type column. The function checks if the value in the row is a string and if the string contains the substring "quick bites". If it does, the row is included in the filtered DataFrame.This line of code groups the data by restaurant chains and calculates the total number of votes for each chain. The groupby() function groups the rows in the quick_bites_bangalore DataFrame by the Restaurant Name column and then sums the values in the votes column for each group. The reset_index() function resets the index of the DataFrame so that the index is the Restaurant Name columnThis line of code sorts the quick_bites_chains DataFrame by the votes column in descending order. This means that the chains with the most votes will be at the top of the DataFrame.This line of code prints the top 20 restaurant chains in the top_quick_bites_chains DataFrame</a:t>
            </a:r>
            <a:r>
              <a:rPr lang="en-US"/>
              <a:t>.</a:t>
            </a:r>
          </a:p>
        </p:txBody>
      </p:sp>
      <p:sp>
        <p:nvSpPr>
          <p:cNvPr id="6" name="TextBox 5">
            <a:extLst>
              <a:ext uri="{FF2B5EF4-FFF2-40B4-BE49-F238E27FC236}">
                <a16:creationId xmlns:a16="http://schemas.microsoft.com/office/drawing/2014/main" xmlns="" id="{FE8E11CA-CC7C-0462-7DD1-D5188A55F0A2}"/>
              </a:ext>
            </a:extLst>
          </p:cNvPr>
          <p:cNvSpPr txBox="1"/>
          <p:nvPr/>
        </p:nvSpPr>
        <p:spPr>
          <a:xfrm>
            <a:off x="5833241" y="3488120"/>
            <a:ext cx="539968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What we have learnt from the problem:</a:t>
            </a:r>
          </a:p>
          <a:p>
            <a:r>
              <a:rPr lang="en-US"/>
              <a:t>How to filter data based on a condition.</a:t>
            </a:r>
          </a:p>
          <a:p>
            <a:r>
              <a:rPr lang="en-US"/>
              <a:t>How to group data by a column and calculate a summary statistic.</a:t>
            </a:r>
          </a:p>
          <a:p>
            <a:r>
              <a:rPr lang="en-US"/>
              <a:t>How to sort data by a column.</a:t>
            </a:r>
          </a:p>
          <a:p>
            <a:r>
              <a:rPr lang="en-US"/>
              <a:t>How to print the top n rows of a DataFrame.</a:t>
            </a:r>
          </a:p>
        </p:txBody>
      </p:sp>
    </p:spTree>
    <p:extLst>
      <p:ext uri="{BB962C8B-B14F-4D97-AF65-F5344CB8AC3E}">
        <p14:creationId xmlns:p14="http://schemas.microsoft.com/office/powerpoint/2010/main" xmlns="" val="239911569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12"/>
          <p:cNvPicPr preferRelativeResize="0"/>
          <p:nvPr/>
        </p:nvPicPr>
        <p:blipFill>
          <a:blip r:embed="rId3" cstate="print">
            <a:alphaModFix/>
          </a:blip>
          <a:stretch>
            <a:fillRect/>
          </a:stretch>
        </p:blipFill>
        <p:spPr>
          <a:xfrm>
            <a:off x="629920" y="604520"/>
            <a:ext cx="10779760" cy="5481320"/>
          </a:xfrm>
          <a:prstGeom prst="rect">
            <a:avLst/>
          </a:prstGeom>
          <a:noFill/>
          <a:ln>
            <a:noFill/>
          </a:ln>
        </p:spPr>
      </p:pic>
      <p:sp>
        <p:nvSpPr>
          <p:cNvPr id="194" name="Google Shape;194;p12"/>
          <p:cNvSpPr/>
          <p:nvPr/>
        </p:nvSpPr>
        <p:spPr>
          <a:xfrm>
            <a:off x="-81280" y="-101600"/>
            <a:ext cx="12364720" cy="7101840"/>
          </a:xfrm>
          <a:custGeom>
            <a:avLst/>
            <a:gdLst/>
            <a:ahLst/>
            <a:cxnLst/>
            <a:rect l="l" t="t" r="r" b="b"/>
            <a:pathLst>
              <a:path w="12364720" h="7101840" extrusionOk="0">
                <a:moveTo>
                  <a:pt x="8112157" y="4337685"/>
                </a:moveTo>
                <a:cubicBezTo>
                  <a:pt x="8146447" y="4337685"/>
                  <a:pt x="8176927" y="4345915"/>
                  <a:pt x="8203597" y="4362376"/>
                </a:cubicBezTo>
                <a:cubicBezTo>
                  <a:pt x="8230267" y="4378836"/>
                  <a:pt x="8251222" y="4402614"/>
                  <a:pt x="8266462" y="4433709"/>
                </a:cubicBezTo>
                <a:cubicBezTo>
                  <a:pt x="8281702" y="4464804"/>
                  <a:pt x="8289322" y="4501694"/>
                  <a:pt x="8289322" y="4544378"/>
                </a:cubicBezTo>
                <a:cubicBezTo>
                  <a:pt x="8289322" y="4587062"/>
                  <a:pt x="8281702" y="4623951"/>
                  <a:pt x="8266462" y="4655046"/>
                </a:cubicBezTo>
                <a:cubicBezTo>
                  <a:pt x="8251222" y="4686141"/>
                  <a:pt x="8230267" y="4709919"/>
                  <a:pt x="8203597" y="4726380"/>
                </a:cubicBezTo>
                <a:cubicBezTo>
                  <a:pt x="8176927" y="4742840"/>
                  <a:pt x="8146447" y="4751070"/>
                  <a:pt x="8112157" y="4751070"/>
                </a:cubicBezTo>
                <a:cubicBezTo>
                  <a:pt x="8077867" y="4751070"/>
                  <a:pt x="8047387" y="4742840"/>
                  <a:pt x="8020717" y="4726380"/>
                </a:cubicBezTo>
                <a:cubicBezTo>
                  <a:pt x="7994047" y="4709919"/>
                  <a:pt x="7973092" y="4686141"/>
                  <a:pt x="7957852" y="4655046"/>
                </a:cubicBezTo>
                <a:cubicBezTo>
                  <a:pt x="7942612" y="4623951"/>
                  <a:pt x="7934992" y="4587062"/>
                  <a:pt x="7934992" y="4544378"/>
                </a:cubicBezTo>
                <a:cubicBezTo>
                  <a:pt x="7934992" y="4501694"/>
                  <a:pt x="7942612" y="4464804"/>
                  <a:pt x="7957852" y="4433709"/>
                </a:cubicBezTo>
                <a:cubicBezTo>
                  <a:pt x="7973092" y="4402614"/>
                  <a:pt x="7994047" y="4378836"/>
                  <a:pt x="8020717" y="4362376"/>
                </a:cubicBezTo>
                <a:cubicBezTo>
                  <a:pt x="8047387" y="4345915"/>
                  <a:pt x="8077867" y="4337685"/>
                  <a:pt x="8112157" y="4337685"/>
                </a:cubicBezTo>
                <a:close/>
                <a:moveTo>
                  <a:pt x="8780812" y="4048125"/>
                </a:moveTo>
                <a:lnTo>
                  <a:pt x="8780812" y="4698653"/>
                </a:lnTo>
                <a:cubicBezTo>
                  <a:pt x="8780812" y="4813965"/>
                  <a:pt x="8807799" y="4902329"/>
                  <a:pt x="8861774" y="4963746"/>
                </a:cubicBezTo>
                <a:cubicBezTo>
                  <a:pt x="8915749" y="5025162"/>
                  <a:pt x="8992902" y="5055870"/>
                  <a:pt x="9093232" y="5055870"/>
                </a:cubicBezTo>
                <a:cubicBezTo>
                  <a:pt x="9175782" y="5055870"/>
                  <a:pt x="9249759" y="5042396"/>
                  <a:pt x="9315164" y="5015449"/>
                </a:cubicBezTo>
                <a:cubicBezTo>
                  <a:pt x="9380569" y="4988501"/>
                  <a:pt x="9436766" y="4944319"/>
                  <a:pt x="9483756" y="4882902"/>
                </a:cubicBezTo>
                <a:lnTo>
                  <a:pt x="9491376" y="4918561"/>
                </a:lnTo>
                <a:cubicBezTo>
                  <a:pt x="9501536" y="4964857"/>
                  <a:pt x="9524396" y="4999315"/>
                  <a:pt x="9559956" y="5021937"/>
                </a:cubicBezTo>
                <a:cubicBezTo>
                  <a:pt x="9595516" y="5044559"/>
                  <a:pt x="9643776" y="5055870"/>
                  <a:pt x="9704736" y="5055870"/>
                </a:cubicBezTo>
                <a:cubicBezTo>
                  <a:pt x="9723786" y="5055870"/>
                  <a:pt x="9746012" y="5054283"/>
                  <a:pt x="9771412" y="5051108"/>
                </a:cubicBezTo>
                <a:cubicBezTo>
                  <a:pt x="9796812" y="5047933"/>
                  <a:pt x="9825386" y="5043170"/>
                  <a:pt x="9857136" y="5036820"/>
                </a:cubicBezTo>
                <a:lnTo>
                  <a:pt x="9857136" y="4732020"/>
                </a:lnTo>
                <a:cubicBezTo>
                  <a:pt x="9831736" y="4729520"/>
                  <a:pt x="9813956" y="4721731"/>
                  <a:pt x="9803796" y="4708654"/>
                </a:cubicBezTo>
                <a:cubicBezTo>
                  <a:pt x="9793636" y="4695577"/>
                  <a:pt x="9788556" y="4672221"/>
                  <a:pt x="9788556" y="4638586"/>
                </a:cubicBezTo>
                <a:lnTo>
                  <a:pt x="9788556" y="4048125"/>
                </a:lnTo>
                <a:lnTo>
                  <a:pt x="9426606" y="4048125"/>
                </a:lnTo>
                <a:lnTo>
                  <a:pt x="9426606" y="4653528"/>
                </a:lnTo>
                <a:cubicBezTo>
                  <a:pt x="9407556" y="4680020"/>
                  <a:pt x="9388189" y="4700493"/>
                  <a:pt x="9368504" y="4714950"/>
                </a:cubicBezTo>
                <a:cubicBezTo>
                  <a:pt x="9348819" y="4729406"/>
                  <a:pt x="9329452" y="4739040"/>
                  <a:pt x="9310402" y="4743852"/>
                </a:cubicBezTo>
                <a:cubicBezTo>
                  <a:pt x="9291352" y="4748664"/>
                  <a:pt x="9272302" y="4751070"/>
                  <a:pt x="9253252" y="4751070"/>
                </a:cubicBezTo>
                <a:cubicBezTo>
                  <a:pt x="9218962" y="4751070"/>
                  <a:pt x="9191974" y="4738916"/>
                  <a:pt x="9172289" y="4714607"/>
                </a:cubicBezTo>
                <a:cubicBezTo>
                  <a:pt x="9152604" y="4690299"/>
                  <a:pt x="9142762" y="4656961"/>
                  <a:pt x="9142762" y="4614595"/>
                </a:cubicBezTo>
                <a:lnTo>
                  <a:pt x="9142762" y="4048125"/>
                </a:lnTo>
                <a:close/>
                <a:moveTo>
                  <a:pt x="6466237" y="4048125"/>
                </a:moveTo>
                <a:lnTo>
                  <a:pt x="6830092" y="5040690"/>
                </a:lnTo>
                <a:cubicBezTo>
                  <a:pt x="6827552" y="5068788"/>
                  <a:pt x="6821202" y="5092631"/>
                  <a:pt x="6811042" y="5112217"/>
                </a:cubicBezTo>
                <a:cubicBezTo>
                  <a:pt x="6800882" y="5131802"/>
                  <a:pt x="6786912" y="5146358"/>
                  <a:pt x="6769132" y="5155883"/>
                </a:cubicBezTo>
                <a:cubicBezTo>
                  <a:pt x="6751352" y="5165408"/>
                  <a:pt x="6729127" y="5170170"/>
                  <a:pt x="6702457" y="5170170"/>
                </a:cubicBezTo>
                <a:cubicBezTo>
                  <a:pt x="6682137" y="5170170"/>
                  <a:pt x="6659594" y="5167313"/>
                  <a:pt x="6634829" y="5161598"/>
                </a:cubicBezTo>
                <a:cubicBezTo>
                  <a:pt x="6610064" y="5155883"/>
                  <a:pt x="6583077" y="5147945"/>
                  <a:pt x="6553867" y="5137785"/>
                </a:cubicBezTo>
                <a:lnTo>
                  <a:pt x="6553867" y="5446395"/>
                </a:lnTo>
                <a:cubicBezTo>
                  <a:pt x="6584347" y="5459095"/>
                  <a:pt x="6615144" y="5468303"/>
                  <a:pt x="6646259" y="5474018"/>
                </a:cubicBezTo>
                <a:cubicBezTo>
                  <a:pt x="6677374" y="5479733"/>
                  <a:pt x="6708807" y="5482590"/>
                  <a:pt x="6740557" y="5482590"/>
                </a:cubicBezTo>
                <a:cubicBezTo>
                  <a:pt x="6809137" y="5482590"/>
                  <a:pt x="6873272" y="5469012"/>
                  <a:pt x="6932962" y="5441856"/>
                </a:cubicBezTo>
                <a:cubicBezTo>
                  <a:pt x="6992652" y="5414700"/>
                  <a:pt x="7044087" y="5376902"/>
                  <a:pt x="7087267" y="5328464"/>
                </a:cubicBezTo>
                <a:cubicBezTo>
                  <a:pt x="7130447" y="5280025"/>
                  <a:pt x="7161562" y="5223729"/>
                  <a:pt x="7180612" y="5159574"/>
                </a:cubicBezTo>
                <a:lnTo>
                  <a:pt x="7519702" y="4048125"/>
                </a:lnTo>
                <a:lnTo>
                  <a:pt x="7182517" y="4048125"/>
                </a:lnTo>
                <a:lnTo>
                  <a:pt x="7028212" y="4672727"/>
                </a:lnTo>
                <a:lnTo>
                  <a:pt x="6837712" y="4048125"/>
                </a:lnTo>
                <a:close/>
                <a:moveTo>
                  <a:pt x="8112157" y="4032885"/>
                </a:moveTo>
                <a:cubicBezTo>
                  <a:pt x="8023257" y="4032885"/>
                  <a:pt x="7944517" y="4046627"/>
                  <a:pt x="7875937" y="4074111"/>
                </a:cubicBezTo>
                <a:cubicBezTo>
                  <a:pt x="7807357" y="4101594"/>
                  <a:pt x="7749889" y="4139064"/>
                  <a:pt x="7703534" y="4186520"/>
                </a:cubicBezTo>
                <a:cubicBezTo>
                  <a:pt x="7657179" y="4233977"/>
                  <a:pt x="7622254" y="4288622"/>
                  <a:pt x="7598759" y="4350455"/>
                </a:cubicBezTo>
                <a:cubicBezTo>
                  <a:pt x="7575264" y="4412288"/>
                  <a:pt x="7563517" y="4476929"/>
                  <a:pt x="7563517" y="4544378"/>
                </a:cubicBezTo>
                <a:cubicBezTo>
                  <a:pt x="7563517" y="4611827"/>
                  <a:pt x="7575264" y="4676155"/>
                  <a:pt x="7598759" y="4737363"/>
                </a:cubicBezTo>
                <a:cubicBezTo>
                  <a:pt x="7622254" y="4798571"/>
                  <a:pt x="7657179" y="4853216"/>
                  <a:pt x="7703534" y="4901297"/>
                </a:cubicBezTo>
                <a:cubicBezTo>
                  <a:pt x="7749889" y="4949379"/>
                  <a:pt x="7807357" y="4987161"/>
                  <a:pt x="7875937" y="5014645"/>
                </a:cubicBezTo>
                <a:cubicBezTo>
                  <a:pt x="7944517" y="5042128"/>
                  <a:pt x="8023257" y="5055870"/>
                  <a:pt x="8112157" y="5055870"/>
                </a:cubicBezTo>
                <a:cubicBezTo>
                  <a:pt x="8202327" y="5055870"/>
                  <a:pt x="8281384" y="5042128"/>
                  <a:pt x="8349329" y="5014645"/>
                </a:cubicBezTo>
                <a:cubicBezTo>
                  <a:pt x="8417274" y="4987161"/>
                  <a:pt x="8474424" y="4949379"/>
                  <a:pt x="8520779" y="4901297"/>
                </a:cubicBezTo>
                <a:cubicBezTo>
                  <a:pt x="8567134" y="4853216"/>
                  <a:pt x="8602059" y="4798571"/>
                  <a:pt x="8625554" y="4737363"/>
                </a:cubicBezTo>
                <a:cubicBezTo>
                  <a:pt x="8649049" y="4676155"/>
                  <a:pt x="8660796" y="4611827"/>
                  <a:pt x="8660796" y="4544378"/>
                </a:cubicBezTo>
                <a:cubicBezTo>
                  <a:pt x="8660796" y="4476929"/>
                  <a:pt x="8649049" y="4412288"/>
                  <a:pt x="8625554" y="4350455"/>
                </a:cubicBezTo>
                <a:cubicBezTo>
                  <a:pt x="8602059" y="4288622"/>
                  <a:pt x="8567134" y="4233977"/>
                  <a:pt x="8520779" y="4186520"/>
                </a:cubicBezTo>
                <a:cubicBezTo>
                  <a:pt x="8474424" y="4139064"/>
                  <a:pt x="8417274" y="4101594"/>
                  <a:pt x="8349329" y="4074111"/>
                </a:cubicBezTo>
                <a:cubicBezTo>
                  <a:pt x="8281384" y="4046627"/>
                  <a:pt x="8202327" y="4032885"/>
                  <a:pt x="8112157" y="4032885"/>
                </a:cubicBezTo>
                <a:close/>
                <a:moveTo>
                  <a:pt x="4647565" y="3288030"/>
                </a:moveTo>
                <a:cubicBezTo>
                  <a:pt x="4667885" y="3288030"/>
                  <a:pt x="4691063" y="3290431"/>
                  <a:pt x="4717098" y="3295234"/>
                </a:cubicBezTo>
                <a:cubicBezTo>
                  <a:pt x="4743133" y="3300036"/>
                  <a:pt x="4766310" y="3306039"/>
                  <a:pt x="4786630" y="3313242"/>
                </a:cubicBezTo>
                <a:lnTo>
                  <a:pt x="4786630" y="3383489"/>
                </a:lnTo>
                <a:cubicBezTo>
                  <a:pt x="4786630" y="3395494"/>
                  <a:pt x="4782185" y="3407202"/>
                  <a:pt x="4773295" y="3418612"/>
                </a:cubicBezTo>
                <a:cubicBezTo>
                  <a:pt x="4764405" y="3430022"/>
                  <a:pt x="4752975" y="3440529"/>
                  <a:pt x="4739005" y="3450134"/>
                </a:cubicBezTo>
                <a:cubicBezTo>
                  <a:pt x="4722495" y="3460929"/>
                  <a:pt x="4702494" y="3469630"/>
                  <a:pt x="4678998" y="3476238"/>
                </a:cubicBezTo>
                <a:cubicBezTo>
                  <a:pt x="4655503" y="3482846"/>
                  <a:pt x="4632960" y="3486150"/>
                  <a:pt x="4611370" y="3486150"/>
                </a:cubicBezTo>
                <a:cubicBezTo>
                  <a:pt x="4588510" y="3486150"/>
                  <a:pt x="4568190" y="3482246"/>
                  <a:pt x="4550410" y="3474438"/>
                </a:cubicBezTo>
                <a:cubicBezTo>
                  <a:pt x="4532630" y="3466629"/>
                  <a:pt x="4518661" y="3455824"/>
                  <a:pt x="4508500" y="3442023"/>
                </a:cubicBezTo>
                <a:cubicBezTo>
                  <a:pt x="4498340" y="3428221"/>
                  <a:pt x="4493260" y="3412917"/>
                  <a:pt x="4493260" y="3396109"/>
                </a:cubicBezTo>
                <a:cubicBezTo>
                  <a:pt x="4493260" y="3364875"/>
                  <a:pt x="4508183" y="3339053"/>
                  <a:pt x="4538028" y="3318644"/>
                </a:cubicBezTo>
                <a:cubicBezTo>
                  <a:pt x="4567873" y="3298235"/>
                  <a:pt x="4604386" y="3288030"/>
                  <a:pt x="4647565" y="3288030"/>
                </a:cubicBezTo>
                <a:close/>
                <a:moveTo>
                  <a:pt x="6053455" y="2722245"/>
                </a:moveTo>
                <a:cubicBezTo>
                  <a:pt x="5996305" y="2722245"/>
                  <a:pt x="5943600" y="2728486"/>
                  <a:pt x="5895341" y="2740968"/>
                </a:cubicBezTo>
                <a:cubicBezTo>
                  <a:pt x="5847080" y="2753450"/>
                  <a:pt x="5804535" y="2771864"/>
                  <a:pt x="5767705" y="2796213"/>
                </a:cubicBezTo>
                <a:cubicBezTo>
                  <a:pt x="5730876" y="2820561"/>
                  <a:pt x="5700395" y="2850843"/>
                  <a:pt x="5676265" y="2887057"/>
                </a:cubicBezTo>
                <a:lnTo>
                  <a:pt x="5676265" y="2737485"/>
                </a:lnTo>
                <a:lnTo>
                  <a:pt x="5350511" y="2737485"/>
                </a:lnTo>
                <a:lnTo>
                  <a:pt x="5350511" y="3726180"/>
                </a:lnTo>
                <a:lnTo>
                  <a:pt x="5712460" y="3726180"/>
                </a:lnTo>
                <a:lnTo>
                  <a:pt x="5712460" y="3173641"/>
                </a:lnTo>
                <a:cubicBezTo>
                  <a:pt x="5723890" y="3147209"/>
                  <a:pt x="5739130" y="3123778"/>
                  <a:pt x="5758180" y="3103349"/>
                </a:cubicBezTo>
                <a:cubicBezTo>
                  <a:pt x="5777230" y="3082920"/>
                  <a:pt x="5798185" y="3067001"/>
                  <a:pt x="5821045" y="3055590"/>
                </a:cubicBezTo>
                <a:cubicBezTo>
                  <a:pt x="5843905" y="3044180"/>
                  <a:pt x="5865495" y="3038475"/>
                  <a:pt x="5885815" y="3038475"/>
                </a:cubicBezTo>
                <a:cubicBezTo>
                  <a:pt x="5915025" y="3038475"/>
                  <a:pt x="5940743" y="3049320"/>
                  <a:pt x="5962968" y="3071009"/>
                </a:cubicBezTo>
                <a:cubicBezTo>
                  <a:pt x="5985193" y="3092698"/>
                  <a:pt x="5996305" y="3127703"/>
                  <a:pt x="5996305" y="3176022"/>
                </a:cubicBezTo>
                <a:lnTo>
                  <a:pt x="5996305" y="3726180"/>
                </a:lnTo>
                <a:lnTo>
                  <a:pt x="6358255" y="3726180"/>
                </a:lnTo>
                <a:lnTo>
                  <a:pt x="6358255" y="3078123"/>
                </a:lnTo>
                <a:cubicBezTo>
                  <a:pt x="6358255" y="3044408"/>
                  <a:pt x="6355080" y="3007261"/>
                  <a:pt x="6348730" y="2966680"/>
                </a:cubicBezTo>
                <a:cubicBezTo>
                  <a:pt x="6342380" y="2926100"/>
                  <a:pt x="6329045" y="2887077"/>
                  <a:pt x="6308725" y="2849612"/>
                </a:cubicBezTo>
                <a:cubicBezTo>
                  <a:pt x="6288405" y="2812148"/>
                  <a:pt x="6257925" y="2781553"/>
                  <a:pt x="6217285" y="2757830"/>
                </a:cubicBezTo>
                <a:cubicBezTo>
                  <a:pt x="6176645" y="2734107"/>
                  <a:pt x="6122035" y="2722245"/>
                  <a:pt x="6053455" y="2722245"/>
                </a:cubicBezTo>
                <a:close/>
                <a:moveTo>
                  <a:pt x="4649470" y="2722245"/>
                </a:moveTo>
                <a:cubicBezTo>
                  <a:pt x="4564381" y="2722245"/>
                  <a:pt x="4484688" y="2732723"/>
                  <a:pt x="4410393" y="2753678"/>
                </a:cubicBezTo>
                <a:cubicBezTo>
                  <a:pt x="4336098" y="2774633"/>
                  <a:pt x="4265296" y="2806700"/>
                  <a:pt x="4197985" y="2849880"/>
                </a:cubicBezTo>
                <a:lnTo>
                  <a:pt x="4302760" y="3074670"/>
                </a:lnTo>
                <a:cubicBezTo>
                  <a:pt x="4356100" y="3039110"/>
                  <a:pt x="4407218" y="3012123"/>
                  <a:pt x="4456113" y="2993708"/>
                </a:cubicBezTo>
                <a:cubicBezTo>
                  <a:pt x="4505007" y="2975293"/>
                  <a:pt x="4557395" y="2966085"/>
                  <a:pt x="4613276" y="2966085"/>
                </a:cubicBezTo>
                <a:cubicBezTo>
                  <a:pt x="4674235" y="2966085"/>
                  <a:pt x="4718368" y="2977019"/>
                  <a:pt x="4745673" y="2998887"/>
                </a:cubicBezTo>
                <a:cubicBezTo>
                  <a:pt x="4772978" y="3020755"/>
                  <a:pt x="4786630" y="3054271"/>
                  <a:pt x="4786630" y="3099435"/>
                </a:cubicBezTo>
                <a:lnTo>
                  <a:pt x="4786630" y="3129915"/>
                </a:lnTo>
                <a:cubicBezTo>
                  <a:pt x="4761231" y="3117215"/>
                  <a:pt x="4731068" y="3107690"/>
                  <a:pt x="4696143" y="3101340"/>
                </a:cubicBezTo>
                <a:cubicBezTo>
                  <a:pt x="4661218" y="3094990"/>
                  <a:pt x="4624070" y="3091815"/>
                  <a:pt x="4584700" y="3091815"/>
                </a:cubicBezTo>
                <a:cubicBezTo>
                  <a:pt x="4500881" y="3091815"/>
                  <a:pt x="4426268" y="3106167"/>
                  <a:pt x="4360863" y="3134871"/>
                </a:cubicBezTo>
                <a:cubicBezTo>
                  <a:pt x="4295457" y="3163575"/>
                  <a:pt x="4244341" y="3203203"/>
                  <a:pt x="4207510" y="3253755"/>
                </a:cubicBezTo>
                <a:cubicBezTo>
                  <a:pt x="4170680" y="3304307"/>
                  <a:pt x="4152265" y="3362663"/>
                  <a:pt x="4152265" y="3428822"/>
                </a:cubicBezTo>
                <a:cubicBezTo>
                  <a:pt x="4152265" y="3488730"/>
                  <a:pt x="4167505" y="3542710"/>
                  <a:pt x="4197985" y="3590761"/>
                </a:cubicBezTo>
                <a:cubicBezTo>
                  <a:pt x="4228465" y="3638813"/>
                  <a:pt x="4270376" y="3676571"/>
                  <a:pt x="4323715" y="3704035"/>
                </a:cubicBezTo>
                <a:cubicBezTo>
                  <a:pt x="4377055" y="3731498"/>
                  <a:pt x="4436745" y="3745230"/>
                  <a:pt x="4502785" y="3745230"/>
                </a:cubicBezTo>
                <a:cubicBezTo>
                  <a:pt x="4568826" y="3745230"/>
                  <a:pt x="4631056" y="3730308"/>
                  <a:pt x="4689475" y="3700463"/>
                </a:cubicBezTo>
                <a:cubicBezTo>
                  <a:pt x="4747895" y="3670618"/>
                  <a:pt x="4799330" y="3627120"/>
                  <a:pt x="4843780" y="3569970"/>
                </a:cubicBezTo>
                <a:lnTo>
                  <a:pt x="4851400" y="3606165"/>
                </a:lnTo>
                <a:cubicBezTo>
                  <a:pt x="4861560" y="3651885"/>
                  <a:pt x="4883468" y="3686493"/>
                  <a:pt x="4917123" y="3709988"/>
                </a:cubicBezTo>
                <a:cubicBezTo>
                  <a:pt x="4950778" y="3733483"/>
                  <a:pt x="4999990" y="3745230"/>
                  <a:pt x="5064761" y="3745230"/>
                </a:cubicBezTo>
                <a:cubicBezTo>
                  <a:pt x="5085080" y="3745230"/>
                  <a:pt x="5108258" y="3743643"/>
                  <a:pt x="5134293" y="3740468"/>
                </a:cubicBezTo>
                <a:cubicBezTo>
                  <a:pt x="5160328" y="3737293"/>
                  <a:pt x="5187950" y="3732530"/>
                  <a:pt x="5217161" y="3726180"/>
                </a:cubicBezTo>
                <a:lnTo>
                  <a:pt x="5217161" y="3421380"/>
                </a:lnTo>
                <a:cubicBezTo>
                  <a:pt x="5191760" y="3418900"/>
                  <a:pt x="5173980" y="3411151"/>
                  <a:pt x="5163820" y="3398133"/>
                </a:cubicBezTo>
                <a:cubicBezTo>
                  <a:pt x="5153661" y="3385116"/>
                  <a:pt x="5148580" y="3361879"/>
                  <a:pt x="5148580" y="3328422"/>
                </a:cubicBezTo>
                <a:lnTo>
                  <a:pt x="5148580" y="3138756"/>
                </a:lnTo>
                <a:cubicBezTo>
                  <a:pt x="5148580" y="3001159"/>
                  <a:pt x="5105082" y="2897342"/>
                  <a:pt x="5018088" y="2827303"/>
                </a:cubicBezTo>
                <a:cubicBezTo>
                  <a:pt x="4931093" y="2757265"/>
                  <a:pt x="4808220" y="2722245"/>
                  <a:pt x="4649470" y="2722245"/>
                </a:cubicBezTo>
                <a:close/>
                <a:moveTo>
                  <a:pt x="1763395" y="2373630"/>
                </a:moveTo>
                <a:lnTo>
                  <a:pt x="1763395" y="2697480"/>
                </a:lnTo>
                <a:lnTo>
                  <a:pt x="2153920" y="2697480"/>
                </a:lnTo>
                <a:lnTo>
                  <a:pt x="2153920" y="3726180"/>
                </a:lnTo>
                <a:lnTo>
                  <a:pt x="2525395" y="3726180"/>
                </a:lnTo>
                <a:lnTo>
                  <a:pt x="2525395" y="2697480"/>
                </a:lnTo>
                <a:lnTo>
                  <a:pt x="2914016" y="2697480"/>
                </a:lnTo>
                <a:lnTo>
                  <a:pt x="2914016" y="2373630"/>
                </a:lnTo>
                <a:close/>
                <a:moveTo>
                  <a:pt x="6531610" y="2335530"/>
                </a:moveTo>
                <a:lnTo>
                  <a:pt x="6531610" y="3726180"/>
                </a:lnTo>
                <a:lnTo>
                  <a:pt x="6893560" y="3726180"/>
                </a:lnTo>
                <a:lnTo>
                  <a:pt x="6893560" y="3444240"/>
                </a:lnTo>
                <a:lnTo>
                  <a:pt x="6965950" y="3365302"/>
                </a:lnTo>
                <a:lnTo>
                  <a:pt x="7192645" y="3726180"/>
                </a:lnTo>
                <a:lnTo>
                  <a:pt x="7575550" y="3726180"/>
                </a:lnTo>
                <a:lnTo>
                  <a:pt x="7196455" y="3169801"/>
                </a:lnTo>
                <a:lnTo>
                  <a:pt x="7541260" y="2737485"/>
                </a:lnTo>
                <a:lnTo>
                  <a:pt x="7160260" y="2737485"/>
                </a:lnTo>
                <a:lnTo>
                  <a:pt x="6893560" y="3104019"/>
                </a:lnTo>
                <a:lnTo>
                  <a:pt x="6893560" y="2335530"/>
                </a:lnTo>
                <a:close/>
                <a:moveTo>
                  <a:pt x="3026411" y="2335530"/>
                </a:moveTo>
                <a:lnTo>
                  <a:pt x="3026411" y="3726180"/>
                </a:lnTo>
                <a:lnTo>
                  <a:pt x="3388360" y="3726180"/>
                </a:lnTo>
                <a:lnTo>
                  <a:pt x="3388360" y="3173641"/>
                </a:lnTo>
                <a:cubicBezTo>
                  <a:pt x="3399790" y="3145999"/>
                  <a:pt x="3415666" y="3121968"/>
                  <a:pt x="3435986" y="3101549"/>
                </a:cubicBezTo>
                <a:cubicBezTo>
                  <a:pt x="3456305" y="3081129"/>
                  <a:pt x="3477578" y="3065512"/>
                  <a:pt x="3499803" y="3054697"/>
                </a:cubicBezTo>
                <a:cubicBezTo>
                  <a:pt x="3522028" y="3043883"/>
                  <a:pt x="3540760" y="3038475"/>
                  <a:pt x="3556001" y="3038475"/>
                </a:cubicBezTo>
                <a:cubicBezTo>
                  <a:pt x="3589020" y="3038475"/>
                  <a:pt x="3616643" y="3049320"/>
                  <a:pt x="3638868" y="3071009"/>
                </a:cubicBezTo>
                <a:cubicBezTo>
                  <a:pt x="3661093" y="3092698"/>
                  <a:pt x="3672205" y="3127703"/>
                  <a:pt x="3672205" y="3176022"/>
                </a:cubicBezTo>
                <a:lnTo>
                  <a:pt x="3672205" y="3726180"/>
                </a:lnTo>
                <a:lnTo>
                  <a:pt x="4034155" y="3726180"/>
                </a:lnTo>
                <a:lnTo>
                  <a:pt x="4034155" y="3078123"/>
                </a:lnTo>
                <a:cubicBezTo>
                  <a:pt x="4034155" y="3041908"/>
                  <a:pt x="4030663" y="3003198"/>
                  <a:pt x="4023678" y="2961993"/>
                </a:cubicBezTo>
                <a:cubicBezTo>
                  <a:pt x="4016693" y="2920787"/>
                  <a:pt x="4003040" y="2882077"/>
                  <a:pt x="3982720" y="2845862"/>
                </a:cubicBezTo>
                <a:cubicBezTo>
                  <a:pt x="3962400" y="2809647"/>
                  <a:pt x="3931285" y="2779990"/>
                  <a:pt x="3889375" y="2756892"/>
                </a:cubicBezTo>
                <a:cubicBezTo>
                  <a:pt x="3847466" y="2733794"/>
                  <a:pt x="3790950" y="2722245"/>
                  <a:pt x="3719830" y="2722245"/>
                </a:cubicBezTo>
                <a:cubicBezTo>
                  <a:pt x="3649981" y="2722245"/>
                  <a:pt x="3586163" y="2736290"/>
                  <a:pt x="3528378" y="2764378"/>
                </a:cubicBezTo>
                <a:cubicBezTo>
                  <a:pt x="3470593" y="2792467"/>
                  <a:pt x="3423920" y="2833360"/>
                  <a:pt x="3388360" y="2887057"/>
                </a:cubicBezTo>
                <a:lnTo>
                  <a:pt x="3388360" y="2335530"/>
                </a:lnTo>
                <a:close/>
                <a:moveTo>
                  <a:pt x="0" y="0"/>
                </a:moveTo>
                <a:lnTo>
                  <a:pt x="12364720" y="0"/>
                </a:lnTo>
                <a:lnTo>
                  <a:pt x="12364720" y="7101840"/>
                </a:lnTo>
                <a:lnTo>
                  <a:pt x="0" y="7101840"/>
                </a:lnTo>
                <a:close/>
              </a:path>
            </a:pathLst>
          </a:custGeom>
          <a:solidFill>
            <a:srgbClr val="E0354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xmlns="" val="77697264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40dd344709_0_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Clr>
                <a:schemeClr val="lt1"/>
              </a:buClr>
              <a:buSzPts val="2400"/>
              <a:buFont typeface="Tahoma"/>
              <a:buNone/>
            </a:pPr>
            <a:r>
              <a:rPr lang="en-US" sz="2400" b="1">
                <a:solidFill>
                  <a:schemeClr val="lt1"/>
                </a:solidFill>
                <a:latin typeface="Tahoma"/>
                <a:ea typeface="Tahoma"/>
                <a:cs typeface="Tahoma"/>
                <a:sym typeface="Tahoma"/>
              </a:rPr>
              <a:t>2. PROBLEM STATEMENT OF THE PROJECT</a:t>
            </a:r>
            <a:endParaRPr sz="2400" b="1">
              <a:solidFill>
                <a:schemeClr val="lt1"/>
              </a:solidFill>
              <a:latin typeface="Tahoma"/>
              <a:ea typeface="Tahoma"/>
              <a:cs typeface="Tahoma"/>
              <a:sym typeface="Tahoma"/>
            </a:endParaRPr>
          </a:p>
        </p:txBody>
      </p:sp>
      <p:sp>
        <p:nvSpPr>
          <p:cNvPr id="124" name="Google Shape;124;g240dd344709_0_1"/>
          <p:cNvSpPr txBox="1">
            <a:spLocks noGrp="1"/>
          </p:cNvSpPr>
          <p:nvPr>
            <p:ph type="body" idx="1"/>
          </p:nvPr>
        </p:nvSpPr>
        <p:spPr>
          <a:xfrm>
            <a:off x="647700" y="1816100"/>
            <a:ext cx="7010400" cy="4351200"/>
          </a:xfrm>
          <a:prstGeom prst="rect">
            <a:avLst/>
          </a:prstGeom>
          <a:noFill/>
          <a:ln>
            <a:noFill/>
          </a:ln>
        </p:spPr>
        <p:txBody>
          <a:bodyPr spcFirstLastPara="1" wrap="square" lIns="91425" tIns="45700" rIns="91425" bIns="45700" anchor="t" anchorCtr="0">
            <a:noAutofit/>
          </a:bodyPr>
          <a:lstStyle/>
          <a:p>
            <a:pPr marL="228600" lvl="0" indent="-233045" algn="just" rtl="0">
              <a:lnSpc>
                <a:spcPct val="115000"/>
              </a:lnSpc>
              <a:spcBef>
                <a:spcPct val="0"/>
              </a:spcBef>
              <a:spcAft>
                <a:spcPct val="0"/>
              </a:spcAft>
              <a:buClr>
                <a:schemeClr val="lt1"/>
              </a:buClr>
              <a:buSzPts val="1600"/>
              <a:buChar char="•"/>
            </a:pPr>
            <a:r>
              <a:rPr lang="en-US" sz="1600" b="1">
                <a:solidFill>
                  <a:schemeClr val="lt1"/>
                </a:solidFill>
                <a:latin typeface="Tahoma"/>
                <a:ea typeface="Tahoma"/>
                <a:cs typeface="Tahoma"/>
                <a:sym typeface="Tahoma"/>
              </a:rPr>
              <a:t>Bengaluru is one of the best city for food. </a:t>
            </a:r>
            <a:endParaRPr sz="1600"/>
          </a:p>
          <a:p>
            <a:pPr marL="228600" lvl="0" indent="-233045" algn="just" rtl="0">
              <a:lnSpc>
                <a:spcPct val="115000"/>
              </a:lnSpc>
              <a:spcBef>
                <a:spcPct val="0"/>
              </a:spcBef>
              <a:spcAft>
                <a:spcPct val="0"/>
              </a:spcAft>
              <a:buClr>
                <a:schemeClr val="lt1"/>
              </a:buClr>
              <a:buSzPts val="1600"/>
              <a:buChar char="•"/>
            </a:pPr>
            <a:r>
              <a:rPr lang="en-US" sz="1600" b="1">
                <a:solidFill>
                  <a:schemeClr val="lt1"/>
                </a:solidFill>
                <a:latin typeface="Tahoma"/>
                <a:ea typeface="Tahoma"/>
                <a:cs typeface="Tahoma"/>
                <a:sym typeface="Tahoma"/>
              </a:rPr>
              <a:t>Increase in number of restaurants i makes it challenging for new restaurants to compete with the already-established ones. </a:t>
            </a:r>
            <a:endParaRPr sz="1600" b="1">
              <a:solidFill>
                <a:schemeClr val="lt1"/>
              </a:solidFill>
              <a:latin typeface="Tahoma"/>
              <a:ea typeface="Tahoma"/>
              <a:cs typeface="Tahoma"/>
              <a:sym typeface="Tahoma"/>
            </a:endParaRPr>
          </a:p>
          <a:p>
            <a:pPr marL="228600" lvl="0" indent="-233045" algn="just" rtl="0">
              <a:lnSpc>
                <a:spcPct val="115000"/>
              </a:lnSpc>
              <a:spcBef>
                <a:spcPct val="0"/>
              </a:spcBef>
              <a:spcAft>
                <a:spcPct val="0"/>
              </a:spcAft>
              <a:buClr>
                <a:schemeClr val="lt1"/>
              </a:buClr>
              <a:buSzPts val="1600"/>
              <a:buChar char="•"/>
            </a:pPr>
            <a:r>
              <a:rPr lang="en-US" sz="1600" b="1">
                <a:solidFill>
                  <a:schemeClr val="lt1"/>
                </a:solidFill>
                <a:latin typeface="Tahoma"/>
                <a:ea typeface="Tahoma"/>
                <a:cs typeface="Tahoma"/>
                <a:sym typeface="Tahoma"/>
              </a:rPr>
              <a:t>This Zomato data tries to analyze the area's demographics. </a:t>
            </a:r>
            <a:endParaRPr sz="1600"/>
          </a:p>
          <a:p>
            <a:pPr marL="228600" lvl="0" indent="-233045" algn="just" rtl="0">
              <a:lnSpc>
                <a:spcPct val="115000"/>
              </a:lnSpc>
              <a:spcBef>
                <a:spcPct val="0"/>
              </a:spcBef>
              <a:spcAft>
                <a:spcPct val="0"/>
              </a:spcAft>
              <a:buClr>
                <a:schemeClr val="lt1"/>
              </a:buClr>
              <a:buSzPts val="1600"/>
              <a:buChar char="•"/>
            </a:pPr>
            <a:r>
              <a:rPr lang="en-US" sz="1600" b="1">
                <a:solidFill>
                  <a:schemeClr val="lt1"/>
                </a:solidFill>
                <a:latin typeface="Tahoma"/>
                <a:ea typeface="Tahoma"/>
                <a:cs typeface="Tahoma"/>
                <a:sym typeface="Tahoma"/>
              </a:rPr>
              <a:t>The project will assist new restaurants in choosing their theme, menus, cuisine, price, etc. for a certain area. </a:t>
            </a:r>
            <a:endParaRPr sz="1600"/>
          </a:p>
          <a:p>
            <a:pPr marL="228600" lvl="0" indent="-233045" algn="just" rtl="0">
              <a:lnSpc>
                <a:spcPct val="115000"/>
              </a:lnSpc>
              <a:spcBef>
                <a:spcPct val="0"/>
              </a:spcBef>
              <a:spcAft>
                <a:spcPct val="0"/>
              </a:spcAft>
              <a:buClr>
                <a:schemeClr val="lt1"/>
              </a:buClr>
              <a:buSzPts val="1600"/>
              <a:buChar char="•"/>
            </a:pPr>
            <a:r>
              <a:rPr lang="en-US" sz="1600" b="1">
                <a:solidFill>
                  <a:schemeClr val="lt1"/>
                </a:solidFill>
                <a:latin typeface="Tahoma"/>
                <a:ea typeface="Tahoma"/>
                <a:cs typeface="Tahoma"/>
                <a:sym typeface="Tahoma"/>
              </a:rPr>
              <a:t>Additionally, it looks for culinary similarities among Bengaluru neighbourhoods. </a:t>
            </a:r>
            <a:endParaRPr sz="1600" b="1">
              <a:solidFill>
                <a:schemeClr val="lt1"/>
              </a:solidFill>
              <a:latin typeface="Tahoma"/>
              <a:ea typeface="Tahoma"/>
              <a:cs typeface="Tahoma"/>
              <a:sym typeface="Tahoma"/>
            </a:endParaRPr>
          </a:p>
          <a:p>
            <a:pPr marL="228600" lvl="0" indent="-233045" algn="just" rtl="0">
              <a:lnSpc>
                <a:spcPct val="115000"/>
              </a:lnSpc>
              <a:spcBef>
                <a:spcPct val="0"/>
              </a:spcBef>
              <a:spcAft>
                <a:spcPct val="0"/>
              </a:spcAft>
              <a:buClr>
                <a:schemeClr val="lt1"/>
              </a:buClr>
              <a:buSzPts val="1600"/>
              <a:buChar char="•"/>
            </a:pPr>
            <a:r>
              <a:rPr lang="en-US" sz="1600" b="1">
                <a:solidFill>
                  <a:schemeClr val="lt1"/>
                </a:solidFill>
                <a:latin typeface="Tahoma"/>
                <a:ea typeface="Tahoma"/>
                <a:cs typeface="Tahoma"/>
                <a:sym typeface="Tahoma"/>
              </a:rPr>
              <a:t>Finding a good restaurant at the best price is a task, and this Zomato data tries to analyze the restaurant and give the required information about it.</a:t>
            </a:r>
            <a:endParaRPr sz="1600" b="1">
              <a:solidFill>
                <a:schemeClr val="lt1"/>
              </a:solidFill>
              <a:latin typeface="Tahoma"/>
              <a:ea typeface="Tahoma"/>
              <a:cs typeface="Tahoma"/>
              <a:sym typeface="Tahoma"/>
            </a:endParaRPr>
          </a:p>
        </p:txBody>
      </p:sp>
      <p:pic>
        <p:nvPicPr>
          <p:cNvPr id="125" name="Google Shape;125;g240dd344709_0_1"/>
          <p:cNvPicPr preferRelativeResize="0"/>
          <p:nvPr/>
        </p:nvPicPr>
        <p:blipFill>
          <a:blip r:embed="rId3" cstate="print">
            <a:alphaModFix/>
          </a:blip>
          <a:stretch>
            <a:fillRect/>
          </a:stretch>
        </p:blipFill>
        <p:spPr>
          <a:xfrm>
            <a:off x="7658100" y="1490663"/>
            <a:ext cx="4241865" cy="4241865"/>
          </a:xfrm>
          <a:prstGeom prst="rect">
            <a:avLst/>
          </a:prstGeom>
          <a:noFill/>
          <a:ln>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Clr>
                <a:schemeClr val="lt1"/>
              </a:buClr>
              <a:buSzPts val="2400"/>
              <a:buFont typeface="Tahoma"/>
              <a:buNone/>
            </a:pPr>
            <a:r>
              <a:rPr lang="en-US" sz="2400" b="1">
                <a:solidFill>
                  <a:schemeClr val="lt1"/>
                </a:solidFill>
                <a:latin typeface="Tahoma"/>
                <a:ea typeface="Tahoma"/>
                <a:cs typeface="Tahoma"/>
                <a:sym typeface="Tahoma"/>
              </a:rPr>
              <a:t>3. TECHNOLOGIES USED IN THE PROJECT</a:t>
            </a:r>
            <a:endParaRPr sz="2400" b="1">
              <a:solidFill>
                <a:schemeClr val="lt1"/>
              </a:solidFill>
              <a:latin typeface="Tahoma"/>
              <a:ea typeface="Tahoma"/>
              <a:cs typeface="Tahoma"/>
              <a:sym typeface="Tahoma"/>
            </a:endParaRPr>
          </a:p>
        </p:txBody>
      </p:sp>
      <p:sp>
        <p:nvSpPr>
          <p:cNvPr id="131" name="Google Shape;13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ct val="0"/>
              </a:spcBef>
              <a:spcAft>
                <a:spcPct val="0"/>
              </a:spcAft>
              <a:buClr>
                <a:schemeClr val="lt1"/>
              </a:buClr>
              <a:buSzPts val="2000"/>
              <a:buNone/>
            </a:pPr>
            <a:r>
              <a:rPr lang="en-US" sz="2000" b="1" u="sng">
                <a:solidFill>
                  <a:schemeClr val="lt1"/>
                </a:solidFill>
                <a:latin typeface="Tahoma"/>
                <a:ea typeface="Tahoma"/>
                <a:cs typeface="Tahoma"/>
                <a:sym typeface="Tahoma"/>
              </a:rPr>
              <a:t>2.1 Hardware specification:</a:t>
            </a:r>
            <a:endParaRPr/>
          </a:p>
          <a:p>
            <a:pPr marL="457200" lvl="1" indent="0" algn="l" rtl="0">
              <a:lnSpc>
                <a:spcPct val="115000"/>
              </a:lnSpc>
              <a:spcBef>
                <a:spcPts val="500"/>
              </a:spcBef>
              <a:spcAft>
                <a:spcPct val="0"/>
              </a:spcAft>
              <a:buClr>
                <a:schemeClr val="lt1"/>
              </a:buClr>
              <a:buSzPts val="1800"/>
              <a:buNone/>
            </a:pPr>
            <a:r>
              <a:rPr lang="en-US" sz="1800">
                <a:solidFill>
                  <a:schemeClr val="lt1"/>
                </a:solidFill>
                <a:latin typeface="Tahoma"/>
                <a:ea typeface="Tahoma"/>
                <a:cs typeface="Tahoma"/>
                <a:sym typeface="Tahoma"/>
              </a:rPr>
              <a:t>CPU: Intel i5 64-bit x86</a:t>
            </a:r>
            <a:endParaRPr/>
          </a:p>
          <a:p>
            <a:pPr marL="457200" lvl="1" indent="0" algn="l" rtl="0">
              <a:lnSpc>
                <a:spcPct val="115000"/>
              </a:lnSpc>
              <a:spcBef>
                <a:spcPts val="500"/>
              </a:spcBef>
              <a:spcAft>
                <a:spcPct val="0"/>
              </a:spcAft>
              <a:buClr>
                <a:schemeClr val="lt1"/>
              </a:buClr>
              <a:buSzPts val="1800"/>
              <a:buNone/>
            </a:pPr>
            <a:r>
              <a:rPr lang="en-US" sz="1800">
                <a:solidFill>
                  <a:schemeClr val="lt1"/>
                </a:solidFill>
                <a:latin typeface="Tahoma"/>
                <a:ea typeface="Tahoma"/>
                <a:cs typeface="Tahoma"/>
                <a:sym typeface="Tahoma"/>
              </a:rPr>
              <a:t>RAM: 4 GB</a:t>
            </a:r>
            <a:endParaRPr/>
          </a:p>
          <a:p>
            <a:pPr marL="457200" lvl="1" indent="0" algn="l" rtl="0">
              <a:lnSpc>
                <a:spcPct val="115000"/>
              </a:lnSpc>
              <a:spcBef>
                <a:spcPts val="500"/>
              </a:spcBef>
              <a:spcAft>
                <a:spcPct val="0"/>
              </a:spcAft>
              <a:buClr>
                <a:schemeClr val="lt1"/>
              </a:buClr>
              <a:buSzPts val="1800"/>
              <a:buNone/>
            </a:pPr>
            <a:r>
              <a:rPr lang="en-US" sz="1800">
                <a:solidFill>
                  <a:schemeClr val="lt1"/>
                </a:solidFill>
                <a:latin typeface="Tahoma"/>
                <a:ea typeface="Tahoma"/>
                <a:cs typeface="Tahoma"/>
                <a:sym typeface="Tahoma"/>
              </a:rPr>
              <a:t>Display: 1024×768</a:t>
            </a:r>
            <a:endParaRPr/>
          </a:p>
          <a:p>
            <a:pPr marL="0" lvl="0" indent="0" algn="l" rtl="0">
              <a:lnSpc>
                <a:spcPct val="115000"/>
              </a:lnSpc>
              <a:spcBef>
                <a:spcPts val="1000"/>
              </a:spcBef>
              <a:spcAft>
                <a:spcPct val="0"/>
              </a:spcAft>
              <a:buClr>
                <a:schemeClr val="lt1"/>
              </a:buClr>
              <a:buSzPts val="2000"/>
              <a:buNone/>
            </a:pPr>
            <a:r>
              <a:rPr lang="en-US" sz="2000">
                <a:solidFill>
                  <a:schemeClr val="lt1"/>
                </a:solidFill>
                <a:latin typeface="Tahoma"/>
                <a:ea typeface="Tahoma"/>
                <a:cs typeface="Tahoma"/>
                <a:sym typeface="Tahoma"/>
              </a:rPr>
              <a:t> </a:t>
            </a:r>
            <a:endParaRPr/>
          </a:p>
          <a:p>
            <a:pPr marL="0" lvl="0" indent="0" algn="l" rtl="0">
              <a:lnSpc>
                <a:spcPct val="115000"/>
              </a:lnSpc>
              <a:spcBef>
                <a:spcPts val="1000"/>
              </a:spcBef>
              <a:spcAft>
                <a:spcPct val="0"/>
              </a:spcAft>
              <a:buClr>
                <a:schemeClr val="lt1"/>
              </a:buClr>
              <a:buSzPts val="2000"/>
              <a:buNone/>
            </a:pPr>
            <a:r>
              <a:rPr lang="en-US" sz="2000" b="1" u="sng">
                <a:solidFill>
                  <a:schemeClr val="lt1"/>
                </a:solidFill>
                <a:latin typeface="Tahoma"/>
                <a:ea typeface="Tahoma"/>
                <a:cs typeface="Tahoma"/>
                <a:sym typeface="Tahoma"/>
              </a:rPr>
              <a:t>2.2 Software requirement:</a:t>
            </a:r>
            <a:endParaRPr/>
          </a:p>
          <a:p>
            <a:pPr marL="457200" lvl="1" indent="0" algn="l" rtl="0">
              <a:lnSpc>
                <a:spcPct val="115000"/>
              </a:lnSpc>
              <a:spcBef>
                <a:spcPts val="500"/>
              </a:spcBef>
              <a:spcAft>
                <a:spcPct val="0"/>
              </a:spcAft>
              <a:buClr>
                <a:schemeClr val="lt1"/>
              </a:buClr>
              <a:buSzPts val="1800"/>
              <a:buNone/>
            </a:pPr>
            <a:r>
              <a:rPr lang="en-US" sz="1800">
                <a:solidFill>
                  <a:schemeClr val="lt1"/>
                </a:solidFill>
                <a:latin typeface="Tahoma"/>
                <a:ea typeface="Tahoma"/>
                <a:cs typeface="Tahoma"/>
                <a:sym typeface="Tahoma"/>
              </a:rPr>
              <a:t>Operating system: Windows 10</a:t>
            </a:r>
            <a:endParaRPr/>
          </a:p>
          <a:p>
            <a:pPr marL="457200" lvl="1" indent="0" algn="l" rtl="0">
              <a:lnSpc>
                <a:spcPct val="115000"/>
              </a:lnSpc>
              <a:spcBef>
                <a:spcPts val="500"/>
              </a:spcBef>
              <a:spcAft>
                <a:spcPct val="0"/>
              </a:spcAft>
              <a:buClr>
                <a:schemeClr val="lt1"/>
              </a:buClr>
              <a:buSzPts val="1800"/>
              <a:buNone/>
            </a:pPr>
            <a:r>
              <a:rPr lang="en-US" sz="1800">
                <a:solidFill>
                  <a:schemeClr val="lt1"/>
                </a:solidFill>
                <a:latin typeface="Tahoma"/>
                <a:ea typeface="Tahoma"/>
                <a:cs typeface="Tahoma"/>
                <a:sym typeface="Tahoma"/>
              </a:rPr>
              <a:t>Python</a:t>
            </a:r>
            <a:endParaRPr sz="2000">
              <a:solidFill>
                <a:schemeClr val="lt1"/>
              </a:solidFill>
              <a:latin typeface="Tahoma"/>
              <a:ea typeface="Tahoma"/>
              <a:cs typeface="Tahoma"/>
              <a:sym typeface="Tahoma"/>
            </a:endParaRPr>
          </a:p>
          <a:p>
            <a:pPr marL="457200" lvl="1" indent="0" algn="l" rtl="0">
              <a:lnSpc>
                <a:spcPct val="115000"/>
              </a:lnSpc>
              <a:spcBef>
                <a:spcPts val="500"/>
              </a:spcBef>
              <a:spcAft>
                <a:spcPct val="0"/>
              </a:spcAft>
              <a:buClr>
                <a:schemeClr val="lt1"/>
              </a:buClr>
              <a:buSzPts val="2000"/>
              <a:buNone/>
            </a:pPr>
            <a:r>
              <a:rPr lang="en-US" sz="2000">
                <a:solidFill>
                  <a:schemeClr val="lt1"/>
                </a:solidFill>
                <a:latin typeface="Tahoma"/>
                <a:ea typeface="Tahoma"/>
                <a:cs typeface="Tahoma"/>
                <a:sym typeface="Tahoma"/>
              </a:rPr>
              <a:t>Jupyter Notebook</a:t>
            </a:r>
            <a:endParaRPr sz="1800">
              <a:solidFill>
                <a:schemeClr val="lt1"/>
              </a:solidFill>
              <a:latin typeface="Tahoma"/>
              <a:ea typeface="Tahoma"/>
              <a:cs typeface="Tahoma"/>
              <a:sym typeface="Tahoma"/>
            </a:endParaRPr>
          </a:p>
        </p:txBody>
      </p:sp>
      <p:pic>
        <p:nvPicPr>
          <p:cNvPr id="132" name="Google Shape;132;p5"/>
          <p:cNvPicPr preferRelativeResize="0"/>
          <p:nvPr/>
        </p:nvPicPr>
        <p:blipFill>
          <a:blip r:embed="rId3" cstate="print">
            <a:alphaModFix/>
          </a:blip>
          <a:stretch>
            <a:fillRect/>
          </a:stretch>
        </p:blipFill>
        <p:spPr>
          <a:xfrm>
            <a:off x="6898640" y="1690688"/>
            <a:ext cx="4292600" cy="4292600"/>
          </a:xfrm>
          <a:prstGeom prst="rect">
            <a:avLst/>
          </a:prstGeom>
          <a:noFill/>
          <a:ln>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Clr>
                <a:schemeClr val="lt1"/>
              </a:buClr>
              <a:buSzPts val="2400"/>
              <a:buFont typeface="Tahoma"/>
              <a:buNone/>
            </a:pPr>
            <a:r>
              <a:rPr lang="en-US" sz="2400" b="1">
                <a:solidFill>
                  <a:schemeClr val="lt1"/>
                </a:solidFill>
                <a:latin typeface="Tahoma"/>
                <a:ea typeface="Tahoma"/>
                <a:cs typeface="Tahoma"/>
                <a:sym typeface="Tahoma"/>
              </a:rPr>
              <a:t>4. SKILLS DEVELOPED / USED IN THE PROJECT</a:t>
            </a:r>
            <a:endParaRPr sz="2400" b="1">
              <a:solidFill>
                <a:schemeClr val="lt1"/>
              </a:solidFill>
              <a:latin typeface="Tahoma"/>
              <a:ea typeface="Tahoma"/>
              <a:cs typeface="Tahoma"/>
              <a:sym typeface="Tahoma"/>
            </a:endParaRPr>
          </a:p>
        </p:txBody>
      </p:sp>
      <p:sp>
        <p:nvSpPr>
          <p:cNvPr id="138" name="Google Shape;138;p6"/>
          <p:cNvSpPr txBox="1">
            <a:spLocks noGrp="1"/>
          </p:cNvSpPr>
          <p:nvPr>
            <p:ph type="body" idx="1"/>
          </p:nvPr>
        </p:nvSpPr>
        <p:spPr>
          <a:xfrm>
            <a:off x="838200" y="1825625"/>
            <a:ext cx="6334760" cy="4351338"/>
          </a:xfrm>
          <a:prstGeom prst="rect">
            <a:avLst/>
          </a:prstGeom>
          <a:noFill/>
          <a:ln>
            <a:noFill/>
          </a:ln>
        </p:spPr>
        <p:txBody>
          <a:bodyPr spcFirstLastPara="1" wrap="square" lIns="91425" tIns="45700" rIns="91425" bIns="45700" anchor="t" anchorCtr="0">
            <a:normAutofit/>
          </a:bodyPr>
          <a:lstStyle/>
          <a:p>
            <a:pPr marL="228600" lvl="0" indent="-215900" algn="l" rtl="0">
              <a:lnSpc>
                <a:spcPct val="115000"/>
              </a:lnSpc>
              <a:spcBef>
                <a:spcPct val="0"/>
              </a:spcBef>
              <a:spcAft>
                <a:spcPct val="0"/>
              </a:spcAft>
              <a:buClr>
                <a:schemeClr val="lt1"/>
              </a:buClr>
              <a:buSzPts val="1600"/>
              <a:buFont typeface="Tahoma"/>
              <a:buAutoNum type="arabicPeriod"/>
            </a:pPr>
            <a:r>
              <a:rPr lang="en-US" sz="1600" b="1">
                <a:solidFill>
                  <a:schemeClr val="lt1"/>
                </a:solidFill>
                <a:latin typeface="Tahoma"/>
                <a:ea typeface="Tahoma"/>
                <a:cs typeface="Tahoma"/>
                <a:sym typeface="Tahoma"/>
              </a:rPr>
              <a:t>Data Definition</a:t>
            </a:r>
            <a:endParaRPr sz="1600"/>
          </a:p>
          <a:p>
            <a:pPr marL="228600" lvl="0" indent="-215900" algn="l" rtl="0">
              <a:lnSpc>
                <a:spcPct val="115000"/>
              </a:lnSpc>
              <a:spcBef>
                <a:spcPct val="0"/>
              </a:spcBef>
              <a:spcAft>
                <a:spcPct val="0"/>
              </a:spcAft>
              <a:buClr>
                <a:schemeClr val="lt1"/>
              </a:buClr>
              <a:buSzPts val="1600"/>
              <a:buFont typeface="Tahoma"/>
              <a:buAutoNum type="arabicPeriod"/>
            </a:pPr>
            <a:r>
              <a:rPr lang="en-US" sz="1600" b="1">
                <a:solidFill>
                  <a:schemeClr val="lt1"/>
                </a:solidFill>
                <a:latin typeface="Tahoma"/>
                <a:ea typeface="Tahoma"/>
                <a:cs typeface="Tahoma"/>
                <a:sym typeface="Tahoma"/>
              </a:rPr>
              <a:t>Data Cleaning</a:t>
            </a:r>
            <a:endParaRPr sz="1600"/>
          </a:p>
          <a:p>
            <a:pPr marL="228600" lvl="0" indent="-215900" algn="l" rtl="0">
              <a:lnSpc>
                <a:spcPct val="115000"/>
              </a:lnSpc>
              <a:spcBef>
                <a:spcPct val="0"/>
              </a:spcBef>
              <a:spcAft>
                <a:spcPct val="0"/>
              </a:spcAft>
              <a:buClr>
                <a:schemeClr val="lt1"/>
              </a:buClr>
              <a:buSzPts val="1600"/>
              <a:buFont typeface="Tahoma"/>
              <a:buAutoNum type="arabicPeriod"/>
            </a:pPr>
            <a:r>
              <a:rPr lang="en-US" sz="1600" b="1">
                <a:solidFill>
                  <a:schemeClr val="lt1"/>
                </a:solidFill>
                <a:latin typeface="Tahoma"/>
                <a:ea typeface="Tahoma"/>
                <a:cs typeface="Tahoma"/>
                <a:sym typeface="Tahoma"/>
              </a:rPr>
              <a:t>Data Manipulation</a:t>
            </a:r>
            <a:endParaRPr sz="1600"/>
          </a:p>
          <a:p>
            <a:pPr marL="228600" lvl="0" indent="-215900" algn="l" rtl="0">
              <a:lnSpc>
                <a:spcPct val="115000"/>
              </a:lnSpc>
              <a:spcBef>
                <a:spcPct val="0"/>
              </a:spcBef>
              <a:spcAft>
                <a:spcPct val="0"/>
              </a:spcAft>
              <a:buClr>
                <a:schemeClr val="lt1"/>
              </a:buClr>
              <a:buSzPts val="1600"/>
              <a:buFont typeface="Tahoma"/>
              <a:buAutoNum type="arabicPeriod"/>
            </a:pPr>
            <a:r>
              <a:rPr lang="en-US" sz="1600" b="1">
                <a:solidFill>
                  <a:schemeClr val="lt1"/>
                </a:solidFill>
                <a:latin typeface="Tahoma"/>
                <a:ea typeface="Tahoma"/>
                <a:cs typeface="Tahoma"/>
                <a:sym typeface="Tahoma"/>
              </a:rPr>
              <a:t>Logical Thinking</a:t>
            </a:r>
            <a:endParaRPr sz="1600"/>
          </a:p>
          <a:p>
            <a:pPr marL="228600" lvl="0" indent="-215900" algn="l" rtl="0">
              <a:lnSpc>
                <a:spcPct val="115000"/>
              </a:lnSpc>
              <a:spcBef>
                <a:spcPct val="0"/>
              </a:spcBef>
              <a:spcAft>
                <a:spcPct val="0"/>
              </a:spcAft>
              <a:buClr>
                <a:schemeClr val="lt1"/>
              </a:buClr>
              <a:buSzPts val="1600"/>
              <a:buFont typeface="Tahoma"/>
              <a:buAutoNum type="arabicPeriod"/>
            </a:pPr>
            <a:r>
              <a:rPr lang="en-US" sz="1600" b="1">
                <a:solidFill>
                  <a:schemeClr val="lt1"/>
                </a:solidFill>
                <a:latin typeface="Tahoma"/>
                <a:ea typeface="Tahoma"/>
                <a:cs typeface="Tahoma"/>
                <a:sym typeface="Tahoma"/>
              </a:rPr>
              <a:t>Insights Creation</a:t>
            </a:r>
            <a:endParaRPr sz="1600"/>
          </a:p>
          <a:p>
            <a:pPr marL="228600" lvl="0" indent="-215900" algn="l" rtl="0">
              <a:lnSpc>
                <a:spcPct val="115000"/>
              </a:lnSpc>
              <a:spcBef>
                <a:spcPct val="0"/>
              </a:spcBef>
              <a:spcAft>
                <a:spcPct val="0"/>
              </a:spcAft>
              <a:buClr>
                <a:schemeClr val="lt1"/>
              </a:buClr>
              <a:buSzPts val="1600"/>
              <a:buFont typeface="Tahoma"/>
              <a:buAutoNum type="arabicPeriod"/>
            </a:pPr>
            <a:r>
              <a:rPr lang="en-US" sz="1600" b="1">
                <a:solidFill>
                  <a:schemeClr val="lt1"/>
                </a:solidFill>
                <a:latin typeface="Tahoma"/>
                <a:ea typeface="Tahoma"/>
                <a:cs typeface="Tahoma"/>
                <a:sym typeface="Tahoma"/>
              </a:rPr>
              <a:t>Technical Skills - The technical skills used here are </a:t>
            </a:r>
            <a:endParaRPr sz="1600"/>
          </a:p>
          <a:p>
            <a:pPr marL="685800" lvl="1" indent="-215900" algn="l" rtl="0">
              <a:lnSpc>
                <a:spcPct val="115000"/>
              </a:lnSpc>
              <a:spcBef>
                <a:spcPct val="0"/>
              </a:spcBef>
              <a:spcAft>
                <a:spcPct val="0"/>
              </a:spcAft>
              <a:buClr>
                <a:schemeClr val="lt1"/>
              </a:buClr>
              <a:buSzPts val="1600"/>
              <a:buFont typeface="Tahoma"/>
              <a:buAutoNum type="alphaLcPeriod"/>
            </a:pPr>
            <a:r>
              <a:rPr lang="en-US" sz="1600" b="1">
                <a:solidFill>
                  <a:schemeClr val="lt1"/>
                </a:solidFill>
                <a:latin typeface="Tahoma"/>
                <a:ea typeface="Tahoma"/>
                <a:cs typeface="Tahoma"/>
                <a:sym typeface="Tahoma"/>
              </a:rPr>
              <a:t>Numpy</a:t>
            </a:r>
            <a:endParaRPr sz="1600" b="1">
              <a:solidFill>
                <a:schemeClr val="lt1"/>
              </a:solidFill>
              <a:latin typeface="Tahoma"/>
              <a:ea typeface="Tahoma"/>
              <a:cs typeface="Tahoma"/>
              <a:sym typeface="Tahoma"/>
            </a:endParaRPr>
          </a:p>
          <a:p>
            <a:pPr marL="685800" lvl="1" indent="-215900" algn="l" rtl="0">
              <a:lnSpc>
                <a:spcPct val="115000"/>
              </a:lnSpc>
              <a:spcBef>
                <a:spcPct val="0"/>
              </a:spcBef>
              <a:spcAft>
                <a:spcPct val="0"/>
              </a:spcAft>
              <a:buClr>
                <a:schemeClr val="lt1"/>
              </a:buClr>
              <a:buSzPts val="1600"/>
              <a:buFont typeface="Tahoma"/>
              <a:buAutoNum type="alphaLcPeriod"/>
            </a:pPr>
            <a:r>
              <a:rPr lang="en-US" sz="1600" b="1">
                <a:solidFill>
                  <a:schemeClr val="lt1"/>
                </a:solidFill>
                <a:latin typeface="Tahoma"/>
                <a:ea typeface="Tahoma"/>
                <a:cs typeface="Tahoma"/>
                <a:sym typeface="Tahoma"/>
              </a:rPr>
              <a:t>Pandas</a:t>
            </a:r>
            <a:endParaRPr sz="1600" b="1">
              <a:solidFill>
                <a:schemeClr val="lt1"/>
              </a:solidFill>
              <a:latin typeface="Tahoma"/>
              <a:ea typeface="Tahoma"/>
              <a:cs typeface="Tahoma"/>
              <a:sym typeface="Tahoma"/>
            </a:endParaRPr>
          </a:p>
          <a:p>
            <a:pPr marL="685800" lvl="1" indent="-215900" algn="l" rtl="0">
              <a:lnSpc>
                <a:spcPct val="115000"/>
              </a:lnSpc>
              <a:spcBef>
                <a:spcPct val="0"/>
              </a:spcBef>
              <a:spcAft>
                <a:spcPct val="0"/>
              </a:spcAft>
              <a:buClr>
                <a:schemeClr val="lt1"/>
              </a:buClr>
              <a:buSzPts val="1600"/>
              <a:buFont typeface="Tahoma"/>
              <a:buAutoNum type="alphaLcPeriod"/>
            </a:pPr>
            <a:r>
              <a:rPr lang="en-US" sz="1600" b="1">
                <a:solidFill>
                  <a:schemeClr val="lt1"/>
                </a:solidFill>
                <a:latin typeface="Tahoma"/>
                <a:ea typeface="Tahoma"/>
                <a:cs typeface="Tahoma"/>
                <a:sym typeface="Tahoma"/>
              </a:rPr>
              <a:t>Pivot tables</a:t>
            </a:r>
            <a:endParaRPr sz="1600" b="1">
              <a:solidFill>
                <a:schemeClr val="lt1"/>
              </a:solidFill>
              <a:latin typeface="Tahoma"/>
              <a:ea typeface="Tahoma"/>
              <a:cs typeface="Tahoma"/>
              <a:sym typeface="Tahoma"/>
            </a:endParaRPr>
          </a:p>
          <a:p>
            <a:pPr marL="685800" lvl="1" indent="-215900" algn="l" rtl="0">
              <a:lnSpc>
                <a:spcPct val="115000"/>
              </a:lnSpc>
              <a:spcBef>
                <a:spcPct val="0"/>
              </a:spcBef>
              <a:spcAft>
                <a:spcPct val="0"/>
              </a:spcAft>
              <a:buClr>
                <a:schemeClr val="lt1"/>
              </a:buClr>
              <a:buSzPts val="1600"/>
              <a:buFont typeface="Tahoma"/>
              <a:buAutoNum type="alphaLcPeriod"/>
            </a:pPr>
            <a:r>
              <a:rPr lang="en-US" sz="1600" b="1">
                <a:solidFill>
                  <a:schemeClr val="lt1"/>
                </a:solidFill>
                <a:latin typeface="Tahoma"/>
                <a:ea typeface="Tahoma"/>
                <a:cs typeface="Tahoma"/>
                <a:sym typeface="Tahoma"/>
              </a:rPr>
              <a:t>Group by</a:t>
            </a:r>
            <a:endParaRPr sz="1600" b="1">
              <a:solidFill>
                <a:schemeClr val="lt1"/>
              </a:solidFill>
              <a:latin typeface="Tahoma"/>
              <a:ea typeface="Tahoma"/>
              <a:cs typeface="Tahoma"/>
              <a:sym typeface="Tahoma"/>
            </a:endParaRPr>
          </a:p>
          <a:p>
            <a:pPr marL="685800" lvl="1" indent="-215900" algn="l" rtl="0">
              <a:lnSpc>
                <a:spcPct val="115000"/>
              </a:lnSpc>
              <a:spcBef>
                <a:spcPct val="0"/>
              </a:spcBef>
              <a:spcAft>
                <a:spcPct val="0"/>
              </a:spcAft>
              <a:buClr>
                <a:schemeClr val="lt1"/>
              </a:buClr>
              <a:buSzPts val="1600"/>
              <a:buFont typeface="Tahoma"/>
              <a:buAutoNum type="alphaLcPeriod"/>
            </a:pPr>
            <a:r>
              <a:rPr lang="en-US" sz="1600" b="1">
                <a:solidFill>
                  <a:schemeClr val="lt1"/>
                </a:solidFill>
                <a:latin typeface="Tahoma"/>
                <a:ea typeface="Tahoma"/>
                <a:cs typeface="Tahoma"/>
                <a:sym typeface="Tahoma"/>
              </a:rPr>
              <a:t>Matplot Lib</a:t>
            </a:r>
            <a:endParaRPr sz="1600" b="1">
              <a:solidFill>
                <a:schemeClr val="lt1"/>
              </a:solidFill>
              <a:latin typeface="Tahoma"/>
              <a:ea typeface="Tahoma"/>
              <a:cs typeface="Tahoma"/>
              <a:sym typeface="Tahoma"/>
            </a:endParaRPr>
          </a:p>
          <a:p>
            <a:pPr marL="685800" lvl="1" indent="-215900" algn="l" rtl="0">
              <a:lnSpc>
                <a:spcPct val="115000"/>
              </a:lnSpc>
              <a:spcBef>
                <a:spcPct val="0"/>
              </a:spcBef>
              <a:spcAft>
                <a:spcPct val="0"/>
              </a:spcAft>
              <a:buClr>
                <a:schemeClr val="lt1"/>
              </a:buClr>
              <a:buSzPts val="1600"/>
              <a:buFont typeface="Tahoma"/>
              <a:buAutoNum type="alphaLcPeriod"/>
            </a:pPr>
            <a:r>
              <a:rPr lang="en-US" sz="1600" b="1">
                <a:solidFill>
                  <a:schemeClr val="lt1"/>
                </a:solidFill>
                <a:latin typeface="Tahoma"/>
                <a:ea typeface="Tahoma"/>
                <a:cs typeface="Tahoma"/>
                <a:sym typeface="Tahoma"/>
              </a:rPr>
              <a:t>Sea Born</a:t>
            </a:r>
            <a:endParaRPr sz="1600" b="1">
              <a:solidFill>
                <a:schemeClr val="lt1"/>
              </a:solidFill>
              <a:latin typeface="Tahoma"/>
              <a:ea typeface="Tahoma"/>
              <a:cs typeface="Tahoma"/>
              <a:sym typeface="Tahoma"/>
            </a:endParaRPr>
          </a:p>
        </p:txBody>
      </p:sp>
      <p:pic>
        <p:nvPicPr>
          <p:cNvPr id="139" name="Google Shape;139;p6"/>
          <p:cNvPicPr preferRelativeResize="0"/>
          <p:nvPr/>
        </p:nvPicPr>
        <p:blipFill>
          <a:blip r:embed="rId3" cstate="print">
            <a:alphaModFix/>
          </a:blip>
          <a:stretch>
            <a:fillRect/>
          </a:stretch>
        </p:blipFill>
        <p:spPr>
          <a:xfrm>
            <a:off x="7005320" y="1904048"/>
            <a:ext cx="3820160" cy="3820160"/>
          </a:xfrm>
          <a:prstGeom prst="rect">
            <a:avLst/>
          </a:prstGeom>
          <a:noFill/>
          <a:ln>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Clr>
                <a:schemeClr val="lt1"/>
              </a:buClr>
              <a:buSzPts val="2400"/>
              <a:buFont typeface="Tahoma"/>
              <a:buNone/>
            </a:pPr>
            <a:r>
              <a:rPr lang="en-US" sz="2400" b="1">
                <a:solidFill>
                  <a:schemeClr val="lt1"/>
                </a:solidFill>
                <a:latin typeface="Tahoma"/>
                <a:ea typeface="Tahoma"/>
                <a:cs typeface="Tahoma"/>
                <a:sym typeface="Tahoma"/>
              </a:rPr>
              <a:t>5. DATA DESCRIPTION</a:t>
            </a:r>
            <a:endParaRPr/>
          </a:p>
        </p:txBody>
      </p:sp>
      <p:sp>
        <p:nvSpPr>
          <p:cNvPr id="145" name="Google Shape;145;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ct val="0"/>
              </a:spcBef>
              <a:spcAft>
                <a:spcPct val="0"/>
              </a:spcAft>
              <a:buNone/>
            </a:pPr>
            <a:r>
              <a:rPr lang="en-US" sz="1600" b="1">
                <a:solidFill>
                  <a:schemeClr val="lt1"/>
                </a:solidFill>
                <a:latin typeface="Tahoma"/>
                <a:ea typeface="Tahoma"/>
                <a:cs typeface="Tahoma"/>
                <a:sym typeface="Tahoma"/>
              </a:rPr>
              <a:t>The project data has the following data fields.</a:t>
            </a:r>
            <a:endParaRPr sz="1600" b="1">
              <a:solidFill>
                <a:schemeClr val="lt1"/>
              </a:solidFill>
              <a:latin typeface="Tahoma"/>
              <a:ea typeface="Tahoma"/>
              <a:cs typeface="Tahoma"/>
              <a:sym typeface="Tahoma"/>
            </a:endParaRPr>
          </a:p>
          <a:p>
            <a:pPr marL="228600" marR="0" lvl="0" indent="-215900" algn="l" rtl="0">
              <a:lnSpc>
                <a:spcPct val="115000"/>
              </a:lnSpc>
              <a:spcBef>
                <a:spcPct val="0"/>
              </a:spcBef>
              <a:spcAft>
                <a:spcPct val="0"/>
              </a:spcAft>
              <a:buClr>
                <a:schemeClr val="lt1"/>
              </a:buClr>
              <a:buSzPts val="1600"/>
              <a:buFont typeface="Tahoma"/>
              <a:buChar char="•"/>
            </a:pPr>
            <a:r>
              <a:rPr lang="en-US" sz="1600" b="1">
                <a:solidFill>
                  <a:schemeClr val="lt1"/>
                </a:solidFill>
                <a:latin typeface="Tahoma"/>
                <a:ea typeface="Tahoma"/>
                <a:cs typeface="Tahoma"/>
                <a:sym typeface="Tahoma"/>
              </a:rPr>
              <a:t>Restaurant Id,Restaurant Name, Country Code, City,  Address,  Locality, Longitude, Latitude</a:t>
            </a:r>
            <a:endParaRPr sz="1600" b="1">
              <a:solidFill>
                <a:schemeClr val="lt1"/>
              </a:solidFill>
              <a:latin typeface="Tahoma"/>
              <a:ea typeface="Tahoma"/>
              <a:cs typeface="Tahoma"/>
              <a:sym typeface="Tahoma"/>
            </a:endParaRPr>
          </a:p>
          <a:p>
            <a:pPr marL="228600" marR="0" lvl="0" indent="-215900" algn="l" rtl="0">
              <a:lnSpc>
                <a:spcPct val="115000"/>
              </a:lnSpc>
              <a:spcBef>
                <a:spcPct val="0"/>
              </a:spcBef>
              <a:spcAft>
                <a:spcPct val="0"/>
              </a:spcAft>
              <a:buClr>
                <a:schemeClr val="lt1"/>
              </a:buClr>
              <a:buSzPts val="1600"/>
              <a:buFont typeface="Tahoma"/>
              <a:buChar char="•"/>
            </a:pPr>
            <a:r>
              <a:rPr lang="en-US" sz="1600" b="1">
                <a:solidFill>
                  <a:schemeClr val="lt1"/>
                </a:solidFill>
                <a:latin typeface="Tahoma"/>
                <a:ea typeface="Tahoma"/>
                <a:cs typeface="Tahoma"/>
                <a:sym typeface="Tahoma"/>
              </a:rPr>
              <a:t>Cuisines,  Average Cost for two people, Price range</a:t>
            </a:r>
            <a:endParaRPr sz="1600" b="1">
              <a:solidFill>
                <a:schemeClr val="lt1"/>
              </a:solidFill>
              <a:latin typeface="Tahoma"/>
              <a:ea typeface="Tahoma"/>
              <a:cs typeface="Tahoma"/>
              <a:sym typeface="Tahoma"/>
            </a:endParaRPr>
          </a:p>
          <a:p>
            <a:pPr marL="228600" marR="0" lvl="0" indent="-215900" algn="l" rtl="0">
              <a:lnSpc>
                <a:spcPct val="115000"/>
              </a:lnSpc>
              <a:spcBef>
                <a:spcPct val="0"/>
              </a:spcBef>
              <a:spcAft>
                <a:spcPct val="0"/>
              </a:spcAft>
              <a:buClr>
                <a:schemeClr val="lt1"/>
              </a:buClr>
              <a:buSzPts val="1600"/>
              <a:buFont typeface="Tahoma"/>
              <a:buChar char="•"/>
            </a:pPr>
            <a:r>
              <a:rPr lang="en-US" sz="1600" b="1">
                <a:solidFill>
                  <a:schemeClr val="lt1"/>
                </a:solidFill>
                <a:latin typeface="Tahoma"/>
                <a:ea typeface="Tahoma"/>
                <a:cs typeface="Tahoma"/>
                <a:sym typeface="Tahoma"/>
              </a:rPr>
              <a:t>Has Table booking: yes/no, Has Online delivery: yes/ no, Is delivering: yes/ no, Switch to order menu: yes/no </a:t>
            </a:r>
            <a:endParaRPr sz="1600" b="1">
              <a:solidFill>
                <a:schemeClr val="lt1"/>
              </a:solidFill>
              <a:latin typeface="Tahoma"/>
              <a:ea typeface="Tahoma"/>
              <a:cs typeface="Tahoma"/>
              <a:sym typeface="Tahoma"/>
            </a:endParaRPr>
          </a:p>
          <a:p>
            <a:pPr marL="228600" marR="0" lvl="0" indent="-215900" algn="l" rtl="0">
              <a:lnSpc>
                <a:spcPct val="115000"/>
              </a:lnSpc>
              <a:spcBef>
                <a:spcPct val="0"/>
              </a:spcBef>
              <a:spcAft>
                <a:spcPct val="0"/>
              </a:spcAft>
              <a:buClr>
                <a:schemeClr val="lt1"/>
              </a:buClr>
              <a:buSzPts val="1600"/>
              <a:buFont typeface="Tahoma"/>
              <a:buChar char="•"/>
            </a:pPr>
            <a:r>
              <a:rPr lang="en-US" sz="1600" b="1">
                <a:solidFill>
                  <a:schemeClr val="lt1"/>
                </a:solidFill>
                <a:latin typeface="Tahoma"/>
                <a:ea typeface="Tahoma"/>
                <a:cs typeface="Tahoma"/>
                <a:sym typeface="Tahoma"/>
              </a:rPr>
              <a:t>Average rating out of 5  Votes</a:t>
            </a:r>
            <a:endParaRPr sz="1600" b="1">
              <a:solidFill>
                <a:schemeClr val="lt1"/>
              </a:solidFill>
              <a:latin typeface="Tahoma"/>
              <a:ea typeface="Tahoma"/>
              <a:cs typeface="Tahoma"/>
              <a:sym typeface="Tahoma"/>
            </a:endParaRPr>
          </a:p>
          <a:p>
            <a:pPr marL="0" marR="0" lvl="0" indent="0" algn="l" rtl="0">
              <a:lnSpc>
                <a:spcPct val="115000"/>
              </a:lnSpc>
              <a:spcBef>
                <a:spcPct val="0"/>
              </a:spcBef>
              <a:spcAft>
                <a:spcPct val="0"/>
              </a:spcAft>
              <a:buNone/>
            </a:pPr>
            <a:endParaRPr sz="1600" b="1">
              <a:solidFill>
                <a:schemeClr val="lt1"/>
              </a:solidFill>
              <a:latin typeface="Tahoma"/>
              <a:ea typeface="Tahoma"/>
              <a:cs typeface="Tahoma"/>
              <a:sym typeface="Tahoma"/>
            </a:endParaRPr>
          </a:p>
          <a:p>
            <a:pPr marL="0" marR="0" lvl="0" indent="0" algn="l" rtl="0">
              <a:lnSpc>
                <a:spcPct val="115000"/>
              </a:lnSpc>
              <a:spcBef>
                <a:spcPct val="0"/>
              </a:spcBef>
              <a:spcAft>
                <a:spcPct val="0"/>
              </a:spcAft>
              <a:buNone/>
            </a:pPr>
            <a:r>
              <a:rPr lang="en-US" sz="1600" b="1">
                <a:solidFill>
                  <a:schemeClr val="lt1"/>
                </a:solidFill>
                <a:latin typeface="Tahoma"/>
                <a:ea typeface="Tahoma"/>
                <a:cs typeface="Tahoma"/>
                <a:sym typeface="Tahoma"/>
              </a:rPr>
              <a:t>Out of these, cost for two people is in x,xxx form which is converted to xxxx and then to float.</a:t>
            </a:r>
            <a:endParaRPr sz="1600" b="1">
              <a:solidFill>
                <a:schemeClr val="lt1"/>
              </a:solidFill>
              <a:latin typeface="Tahoma"/>
              <a:ea typeface="Tahoma"/>
              <a:cs typeface="Tahoma"/>
              <a:sym typeface="Tahoma"/>
            </a:endParaRPr>
          </a:p>
          <a:p>
            <a:pPr marL="0" marR="0" lvl="0" indent="0" algn="l" rtl="0">
              <a:lnSpc>
                <a:spcPct val="115000"/>
              </a:lnSpc>
              <a:spcBef>
                <a:spcPct val="0"/>
              </a:spcBef>
              <a:spcAft>
                <a:spcPct val="0"/>
              </a:spcAft>
              <a:buNone/>
            </a:pPr>
            <a:r>
              <a:rPr lang="en-US" sz="1600" b="1">
                <a:solidFill>
                  <a:schemeClr val="lt1"/>
                </a:solidFill>
                <a:latin typeface="Tahoma"/>
                <a:ea typeface="Tahoma"/>
                <a:cs typeface="Tahoma"/>
                <a:sym typeface="Tahoma"/>
              </a:rPr>
              <a:t>Rate column was in the form x.xx/5 which was converted into x.xx and then to float.</a:t>
            </a:r>
            <a:endParaRPr sz="1600" b="1">
              <a:solidFill>
                <a:schemeClr val="lt1"/>
              </a:solidFill>
              <a:latin typeface="Tahoma"/>
              <a:ea typeface="Tahoma"/>
              <a:cs typeface="Tahoma"/>
              <a:sym typeface="Tahoma"/>
            </a:endParaRPr>
          </a:p>
          <a:p>
            <a:pPr marL="228600" lvl="0" indent="-50800" algn="l" rtl="0">
              <a:lnSpc>
                <a:spcPct val="115000"/>
              </a:lnSpc>
              <a:spcBef>
                <a:spcPct val="0"/>
              </a:spcBef>
              <a:spcAft>
                <a:spcPct val="0"/>
              </a:spcAft>
              <a:buClr>
                <a:schemeClr val="dk1"/>
              </a:buClr>
              <a:buSzPts val="2800"/>
              <a:buNone/>
            </a:pPr>
            <a:endParaRPr sz="160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7aec5cc3c2_0_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Clr>
                <a:schemeClr val="lt1"/>
              </a:buClr>
              <a:buSzPts val="2400"/>
              <a:buFont typeface="Tahoma"/>
              <a:buNone/>
            </a:pPr>
            <a:r>
              <a:rPr lang="en-US" sz="2400" b="1">
                <a:solidFill>
                  <a:schemeClr val="lt1"/>
                </a:solidFill>
                <a:latin typeface="Tahoma"/>
                <a:ea typeface="Tahoma"/>
                <a:cs typeface="Tahoma"/>
                <a:sym typeface="Tahoma"/>
              </a:rPr>
              <a:t>6. PROBLEM-SOLVING STEPS</a:t>
            </a:r>
            <a:endParaRPr/>
          </a:p>
        </p:txBody>
      </p:sp>
      <p:grpSp>
        <p:nvGrpSpPr>
          <p:cNvPr id="151" name="Google Shape;151;g27aec5cc3c2_0_1"/>
          <p:cNvGrpSpPr/>
          <p:nvPr/>
        </p:nvGrpSpPr>
        <p:grpSpPr>
          <a:xfrm>
            <a:off x="612150" y="1374761"/>
            <a:ext cx="10967680" cy="5118336"/>
            <a:chOff x="350520" y="3281676"/>
            <a:chExt cx="10967680" cy="3211203"/>
          </a:xfrm>
        </p:grpSpPr>
        <p:grpSp>
          <p:nvGrpSpPr>
            <p:cNvPr id="152" name="Google Shape;152;g27aec5cc3c2_0_1"/>
            <p:cNvGrpSpPr/>
            <p:nvPr/>
          </p:nvGrpSpPr>
          <p:grpSpPr>
            <a:xfrm>
              <a:off x="350520" y="3281679"/>
              <a:ext cx="2047200" cy="3211200"/>
              <a:chOff x="350520" y="3281679"/>
              <a:chExt cx="2047200" cy="3211200"/>
            </a:xfrm>
          </p:grpSpPr>
          <p:sp>
            <p:nvSpPr>
              <p:cNvPr id="153" name="Google Shape;153;g27aec5cc3c2_0_1"/>
              <p:cNvSpPr/>
              <p:nvPr/>
            </p:nvSpPr>
            <p:spPr>
              <a:xfrm>
                <a:off x="350520" y="3281679"/>
                <a:ext cx="2047200" cy="3211200"/>
              </a:xfrm>
              <a:prstGeom prst="roundRect">
                <a:avLst>
                  <a:gd name="adj" fmla="val 16667"/>
                </a:avLst>
              </a:prstGeom>
              <a:solidFill>
                <a:srgbClr val="CC00CC"/>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154" name="Google Shape;154;g27aec5cc3c2_0_1"/>
              <p:cNvSpPr txBox="1"/>
              <p:nvPr/>
            </p:nvSpPr>
            <p:spPr>
              <a:xfrm>
                <a:off x="1120125" y="3308149"/>
                <a:ext cx="780600" cy="328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a:solidFill>
                      <a:schemeClr val="lt1"/>
                    </a:solidFill>
                    <a:latin typeface="Arial"/>
                    <a:ea typeface="Arial"/>
                    <a:cs typeface="Arial"/>
                    <a:sym typeface="Arial"/>
                  </a:rPr>
                  <a:t>01</a:t>
                </a:r>
                <a:endParaRPr sz="2800" b="1">
                  <a:solidFill>
                    <a:schemeClr val="lt1"/>
                  </a:solidFill>
                  <a:latin typeface="Arial"/>
                  <a:ea typeface="Arial"/>
                  <a:cs typeface="Arial"/>
                  <a:sym typeface="Arial"/>
                </a:endParaRPr>
              </a:p>
            </p:txBody>
          </p:sp>
          <p:sp>
            <p:nvSpPr>
              <p:cNvPr id="155" name="Google Shape;155;g27aec5cc3c2_0_1"/>
              <p:cNvSpPr txBox="1"/>
              <p:nvPr/>
            </p:nvSpPr>
            <p:spPr>
              <a:xfrm>
                <a:off x="355600" y="3759160"/>
                <a:ext cx="2042100" cy="2124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600" b="1">
                    <a:solidFill>
                      <a:schemeClr val="lt1"/>
                    </a:solidFill>
                    <a:latin typeface="Tahoma"/>
                    <a:ea typeface="Tahoma"/>
                    <a:cs typeface="Tahoma"/>
                    <a:sym typeface="Tahoma"/>
                  </a:rPr>
                  <a:t>Loading CSV Data</a:t>
                </a:r>
                <a:endParaRPr>
                  <a:latin typeface="Tahoma"/>
                  <a:ea typeface="Tahoma"/>
                  <a:cs typeface="Tahoma"/>
                  <a:sym typeface="Tahoma"/>
                </a:endParaRPr>
              </a:p>
            </p:txBody>
          </p:sp>
          <p:sp>
            <p:nvSpPr>
              <p:cNvPr id="156" name="Google Shape;156;g27aec5cc3c2_0_1"/>
              <p:cNvSpPr txBox="1"/>
              <p:nvPr/>
            </p:nvSpPr>
            <p:spPr>
              <a:xfrm>
                <a:off x="350530" y="4172575"/>
                <a:ext cx="1747500" cy="8304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600" b="1">
                    <a:solidFill>
                      <a:schemeClr val="lt1"/>
                    </a:solidFill>
                    <a:latin typeface="Tahoma"/>
                    <a:ea typeface="Tahoma"/>
                    <a:cs typeface="Tahoma"/>
                    <a:sym typeface="Tahoma"/>
                  </a:rPr>
                  <a:t>The csv file is loaded into a Dataframe using pd.read_csv</a:t>
                </a:r>
                <a:endParaRPr sz="1600" b="1">
                  <a:solidFill>
                    <a:schemeClr val="lt1"/>
                  </a:solidFill>
                  <a:latin typeface="Tahoma"/>
                  <a:ea typeface="Tahoma"/>
                  <a:cs typeface="Tahoma"/>
                  <a:sym typeface="Tahoma"/>
                </a:endParaRPr>
              </a:p>
            </p:txBody>
          </p:sp>
        </p:grpSp>
        <p:grpSp>
          <p:nvGrpSpPr>
            <p:cNvPr id="157" name="Google Shape;157;g27aec5cc3c2_0_1"/>
            <p:cNvGrpSpPr/>
            <p:nvPr/>
          </p:nvGrpSpPr>
          <p:grpSpPr>
            <a:xfrm>
              <a:off x="2580630" y="3281679"/>
              <a:ext cx="2047210" cy="3211200"/>
              <a:chOff x="350510" y="3281679"/>
              <a:chExt cx="2047210" cy="3211200"/>
            </a:xfrm>
          </p:grpSpPr>
          <p:sp>
            <p:nvSpPr>
              <p:cNvPr id="158" name="Google Shape;158;g27aec5cc3c2_0_1"/>
              <p:cNvSpPr/>
              <p:nvPr/>
            </p:nvSpPr>
            <p:spPr>
              <a:xfrm>
                <a:off x="350520" y="3281679"/>
                <a:ext cx="2047200" cy="3211200"/>
              </a:xfrm>
              <a:prstGeom prst="roundRect">
                <a:avLst>
                  <a:gd name="adj" fmla="val 16667"/>
                </a:avLst>
              </a:prstGeom>
              <a:solidFill>
                <a:srgbClr val="FF33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159" name="Google Shape;159;g27aec5cc3c2_0_1"/>
              <p:cNvSpPr txBox="1"/>
              <p:nvPr/>
            </p:nvSpPr>
            <p:spPr>
              <a:xfrm>
                <a:off x="1084580" y="3297475"/>
                <a:ext cx="579000" cy="328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a:solidFill>
                      <a:schemeClr val="lt1"/>
                    </a:solidFill>
                    <a:latin typeface="Arial"/>
                    <a:ea typeface="Arial"/>
                    <a:cs typeface="Arial"/>
                    <a:sym typeface="Arial"/>
                  </a:rPr>
                  <a:t>02</a:t>
                </a:r>
                <a:endParaRPr sz="2800" b="1">
                  <a:solidFill>
                    <a:schemeClr val="lt1"/>
                  </a:solidFill>
                  <a:latin typeface="Arial"/>
                  <a:ea typeface="Arial"/>
                  <a:cs typeface="Arial"/>
                  <a:sym typeface="Arial"/>
                </a:endParaRPr>
              </a:p>
            </p:txBody>
          </p:sp>
          <p:sp>
            <p:nvSpPr>
              <p:cNvPr id="160" name="Google Shape;160;g27aec5cc3c2_0_1"/>
              <p:cNvSpPr txBox="1"/>
              <p:nvPr/>
            </p:nvSpPr>
            <p:spPr>
              <a:xfrm>
                <a:off x="355600" y="3759160"/>
                <a:ext cx="2042100" cy="2124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600" b="1">
                    <a:solidFill>
                      <a:schemeClr val="lt1"/>
                    </a:solidFill>
                    <a:latin typeface="Tahoma"/>
                    <a:ea typeface="Tahoma"/>
                    <a:cs typeface="Tahoma"/>
                    <a:sym typeface="Tahoma"/>
                  </a:rPr>
                  <a:t>Cleaning of Data</a:t>
                </a:r>
                <a:endParaRPr>
                  <a:latin typeface="Tahoma"/>
                  <a:ea typeface="Tahoma"/>
                  <a:cs typeface="Tahoma"/>
                  <a:sym typeface="Tahoma"/>
                </a:endParaRPr>
              </a:p>
            </p:txBody>
          </p:sp>
          <p:sp>
            <p:nvSpPr>
              <p:cNvPr id="161" name="Google Shape;161;g27aec5cc3c2_0_1"/>
              <p:cNvSpPr txBox="1"/>
              <p:nvPr/>
            </p:nvSpPr>
            <p:spPr>
              <a:xfrm>
                <a:off x="350510" y="4172574"/>
                <a:ext cx="2042100" cy="9849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600" b="1">
                    <a:solidFill>
                      <a:schemeClr val="lt1"/>
                    </a:solidFill>
                    <a:latin typeface="Tahoma"/>
                    <a:ea typeface="Tahoma"/>
                    <a:cs typeface="Tahoma"/>
                    <a:sym typeface="Tahoma"/>
                  </a:rPr>
                  <a:t>The data is checked for duplicate branches and removed using drop_duplicates()</a:t>
                </a:r>
                <a:endParaRPr sz="1600" b="1">
                  <a:solidFill>
                    <a:schemeClr val="lt1"/>
                  </a:solidFill>
                  <a:latin typeface="Tahoma"/>
                  <a:ea typeface="Tahoma"/>
                  <a:cs typeface="Tahoma"/>
                  <a:sym typeface="Tahoma"/>
                </a:endParaRPr>
              </a:p>
            </p:txBody>
          </p:sp>
        </p:grpSp>
        <p:grpSp>
          <p:nvGrpSpPr>
            <p:cNvPr id="162" name="Google Shape;162;g27aec5cc3c2_0_1"/>
            <p:cNvGrpSpPr/>
            <p:nvPr/>
          </p:nvGrpSpPr>
          <p:grpSpPr>
            <a:xfrm>
              <a:off x="4810755" y="3281678"/>
              <a:ext cx="2047205" cy="3211200"/>
              <a:chOff x="350515" y="3281679"/>
              <a:chExt cx="2047205" cy="3211200"/>
            </a:xfrm>
          </p:grpSpPr>
          <p:sp>
            <p:nvSpPr>
              <p:cNvPr id="163" name="Google Shape;163;g27aec5cc3c2_0_1"/>
              <p:cNvSpPr/>
              <p:nvPr/>
            </p:nvSpPr>
            <p:spPr>
              <a:xfrm>
                <a:off x="350520" y="3281679"/>
                <a:ext cx="2047200" cy="3211200"/>
              </a:xfrm>
              <a:prstGeom prst="roundRect">
                <a:avLst>
                  <a:gd name="adj" fmla="val 16667"/>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164" name="Google Shape;164;g27aec5cc3c2_0_1"/>
              <p:cNvSpPr txBox="1"/>
              <p:nvPr/>
            </p:nvSpPr>
            <p:spPr>
              <a:xfrm>
                <a:off x="1083627" y="3308150"/>
                <a:ext cx="581100" cy="328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a:solidFill>
                      <a:schemeClr val="lt1"/>
                    </a:solidFill>
                    <a:latin typeface="Arial"/>
                    <a:ea typeface="Arial"/>
                    <a:cs typeface="Arial"/>
                    <a:sym typeface="Arial"/>
                  </a:rPr>
                  <a:t>03</a:t>
                </a:r>
                <a:endParaRPr sz="2800" b="1">
                  <a:solidFill>
                    <a:schemeClr val="lt1"/>
                  </a:solidFill>
                  <a:latin typeface="Arial"/>
                  <a:ea typeface="Arial"/>
                  <a:cs typeface="Arial"/>
                  <a:sym typeface="Arial"/>
                </a:endParaRPr>
              </a:p>
            </p:txBody>
          </p:sp>
          <p:sp>
            <p:nvSpPr>
              <p:cNvPr id="165" name="Google Shape;165;g27aec5cc3c2_0_1"/>
              <p:cNvSpPr txBox="1"/>
              <p:nvPr/>
            </p:nvSpPr>
            <p:spPr>
              <a:xfrm>
                <a:off x="355599" y="3759159"/>
                <a:ext cx="2042100" cy="2124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600" b="1">
                    <a:solidFill>
                      <a:schemeClr val="lt1"/>
                    </a:solidFill>
                    <a:latin typeface="Tahoma"/>
                    <a:ea typeface="Tahoma"/>
                    <a:cs typeface="Tahoma"/>
                    <a:sym typeface="Tahoma"/>
                  </a:rPr>
                  <a:t>Data Preparation</a:t>
                </a:r>
                <a:endParaRPr>
                  <a:latin typeface="Tahoma"/>
                  <a:ea typeface="Tahoma"/>
                  <a:cs typeface="Tahoma"/>
                  <a:sym typeface="Tahoma"/>
                </a:endParaRPr>
              </a:p>
            </p:txBody>
          </p:sp>
          <p:sp>
            <p:nvSpPr>
              <p:cNvPr id="166" name="Google Shape;166;g27aec5cc3c2_0_1"/>
              <p:cNvSpPr txBox="1"/>
              <p:nvPr/>
            </p:nvSpPr>
            <p:spPr>
              <a:xfrm>
                <a:off x="350515" y="4172576"/>
                <a:ext cx="1747500" cy="14484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Clr>
                    <a:schemeClr val="dk1"/>
                  </a:buClr>
                  <a:buFont typeface="Arial"/>
                  <a:buNone/>
                </a:pPr>
                <a:r>
                  <a:rPr lang="en-US" sz="1600" b="1">
                    <a:solidFill>
                      <a:schemeClr val="lt1"/>
                    </a:solidFill>
                    <a:latin typeface="Tahoma"/>
                    <a:ea typeface="Tahoma"/>
                    <a:cs typeface="Tahoma"/>
                    <a:sym typeface="Tahoma"/>
                  </a:rPr>
                  <a:t>Rate and cost have been converted into float and int values which can be used for calculations. using str.split and astype()</a:t>
                </a:r>
                <a:endParaRPr sz="1600" b="1">
                  <a:solidFill>
                    <a:schemeClr val="lt1"/>
                  </a:solidFill>
                  <a:latin typeface="Tahoma"/>
                  <a:ea typeface="Tahoma"/>
                  <a:cs typeface="Tahoma"/>
                  <a:sym typeface="Tahoma"/>
                </a:endParaRPr>
              </a:p>
            </p:txBody>
          </p:sp>
        </p:grpSp>
        <p:grpSp>
          <p:nvGrpSpPr>
            <p:cNvPr id="167" name="Google Shape;167;g27aec5cc3c2_0_1"/>
            <p:cNvGrpSpPr/>
            <p:nvPr/>
          </p:nvGrpSpPr>
          <p:grpSpPr>
            <a:xfrm>
              <a:off x="7040880" y="3281677"/>
              <a:ext cx="2047200" cy="3211200"/>
              <a:chOff x="350520" y="3281679"/>
              <a:chExt cx="2047200" cy="3211200"/>
            </a:xfrm>
          </p:grpSpPr>
          <p:sp>
            <p:nvSpPr>
              <p:cNvPr id="168" name="Google Shape;168;g27aec5cc3c2_0_1"/>
              <p:cNvSpPr/>
              <p:nvPr/>
            </p:nvSpPr>
            <p:spPr>
              <a:xfrm>
                <a:off x="350520" y="3281679"/>
                <a:ext cx="2047200" cy="3211200"/>
              </a:xfrm>
              <a:prstGeom prst="roundRect">
                <a:avLst>
                  <a:gd name="adj" fmla="val 16667"/>
                </a:avLst>
              </a:prstGeom>
              <a:solidFill>
                <a:srgbClr val="FF99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169" name="Google Shape;169;g27aec5cc3c2_0_1"/>
              <p:cNvSpPr txBox="1"/>
              <p:nvPr/>
            </p:nvSpPr>
            <p:spPr>
              <a:xfrm>
                <a:off x="1075055" y="3308151"/>
                <a:ext cx="598200" cy="328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a:solidFill>
                      <a:schemeClr val="lt1"/>
                    </a:solidFill>
                    <a:latin typeface="Arial"/>
                    <a:ea typeface="Arial"/>
                    <a:cs typeface="Arial"/>
                    <a:sym typeface="Arial"/>
                  </a:rPr>
                  <a:t>04</a:t>
                </a:r>
                <a:endParaRPr sz="2800" b="1">
                  <a:solidFill>
                    <a:schemeClr val="lt1"/>
                  </a:solidFill>
                  <a:latin typeface="Arial"/>
                  <a:ea typeface="Arial"/>
                  <a:cs typeface="Arial"/>
                  <a:sym typeface="Arial"/>
                </a:endParaRPr>
              </a:p>
            </p:txBody>
          </p:sp>
          <p:sp>
            <p:nvSpPr>
              <p:cNvPr id="170" name="Google Shape;170;g27aec5cc3c2_0_1"/>
              <p:cNvSpPr txBox="1"/>
              <p:nvPr/>
            </p:nvSpPr>
            <p:spPr>
              <a:xfrm>
                <a:off x="355600" y="3759160"/>
                <a:ext cx="2042100" cy="3669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600" b="1">
                    <a:solidFill>
                      <a:schemeClr val="lt1"/>
                    </a:solidFill>
                    <a:latin typeface="Tahoma"/>
                    <a:ea typeface="Tahoma"/>
                    <a:cs typeface="Tahoma"/>
                    <a:sym typeface="Tahoma"/>
                  </a:rPr>
                  <a:t>Data Manipulation</a:t>
                </a:r>
                <a:endParaRPr>
                  <a:latin typeface="Tahoma"/>
                  <a:ea typeface="Tahoma"/>
                  <a:cs typeface="Tahoma"/>
                  <a:sym typeface="Tahoma"/>
                </a:endParaRPr>
              </a:p>
            </p:txBody>
          </p:sp>
          <p:sp>
            <p:nvSpPr>
              <p:cNvPr id="171" name="Google Shape;171;g27aec5cc3c2_0_1"/>
              <p:cNvSpPr txBox="1"/>
              <p:nvPr/>
            </p:nvSpPr>
            <p:spPr>
              <a:xfrm>
                <a:off x="350520" y="4233401"/>
                <a:ext cx="1747500" cy="1912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600" b="1">
                    <a:solidFill>
                      <a:schemeClr val="lt1"/>
                    </a:solidFill>
                    <a:latin typeface="Tahoma"/>
                    <a:ea typeface="Tahoma"/>
                    <a:cs typeface="Tahoma"/>
                    <a:sym typeface="Tahoma"/>
                  </a:rPr>
                  <a:t>The data is manipulated using groupby and pivot tables to rank branches based on various factors and arithmetic operations were done on them.</a:t>
                </a:r>
                <a:endParaRPr sz="1600" b="1">
                  <a:solidFill>
                    <a:schemeClr val="lt1"/>
                  </a:solidFill>
                  <a:latin typeface="Tahoma"/>
                  <a:ea typeface="Tahoma"/>
                  <a:cs typeface="Tahoma"/>
                  <a:sym typeface="Tahoma"/>
                </a:endParaRPr>
              </a:p>
            </p:txBody>
          </p:sp>
        </p:grpSp>
        <p:grpSp>
          <p:nvGrpSpPr>
            <p:cNvPr id="172" name="Google Shape;172;g27aec5cc3c2_0_1"/>
            <p:cNvGrpSpPr/>
            <p:nvPr/>
          </p:nvGrpSpPr>
          <p:grpSpPr>
            <a:xfrm>
              <a:off x="9271000" y="3281676"/>
              <a:ext cx="2047200" cy="3211200"/>
              <a:chOff x="350520" y="3281679"/>
              <a:chExt cx="2047200" cy="3211200"/>
            </a:xfrm>
          </p:grpSpPr>
          <p:sp>
            <p:nvSpPr>
              <p:cNvPr id="173" name="Google Shape;173;g27aec5cc3c2_0_1"/>
              <p:cNvSpPr/>
              <p:nvPr/>
            </p:nvSpPr>
            <p:spPr>
              <a:xfrm>
                <a:off x="350520" y="3281679"/>
                <a:ext cx="2047200" cy="3211200"/>
              </a:xfrm>
              <a:prstGeom prst="roundRect">
                <a:avLst>
                  <a:gd name="adj" fmla="val 16667"/>
                </a:avLst>
              </a:prstGeom>
              <a:solidFill>
                <a:srgbClr val="00B0F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ct val="0"/>
                  </a:spcBef>
                  <a:spcAft>
                    <a:spcPct val="0"/>
                  </a:spcAft>
                  <a:buNone/>
                </a:pPr>
                <a:endParaRPr sz="1800">
                  <a:solidFill>
                    <a:schemeClr val="lt1"/>
                  </a:solidFill>
                  <a:latin typeface="Calibri"/>
                  <a:ea typeface="Calibri"/>
                  <a:cs typeface="Calibri"/>
                  <a:sym typeface="Calibri"/>
                </a:endParaRPr>
              </a:p>
            </p:txBody>
          </p:sp>
          <p:sp>
            <p:nvSpPr>
              <p:cNvPr id="174" name="Google Shape;174;g27aec5cc3c2_0_1"/>
              <p:cNvSpPr txBox="1"/>
              <p:nvPr/>
            </p:nvSpPr>
            <p:spPr>
              <a:xfrm>
                <a:off x="1079182" y="3308152"/>
                <a:ext cx="589800" cy="3282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2800" b="1">
                    <a:solidFill>
                      <a:schemeClr val="lt1"/>
                    </a:solidFill>
                    <a:latin typeface="Arial"/>
                    <a:ea typeface="Arial"/>
                    <a:cs typeface="Arial"/>
                    <a:sym typeface="Arial"/>
                  </a:rPr>
                  <a:t>05</a:t>
                </a:r>
                <a:endParaRPr sz="2800" b="1">
                  <a:solidFill>
                    <a:schemeClr val="lt1"/>
                  </a:solidFill>
                  <a:latin typeface="Arial"/>
                  <a:ea typeface="Arial"/>
                  <a:cs typeface="Arial"/>
                  <a:sym typeface="Arial"/>
                </a:endParaRPr>
              </a:p>
            </p:txBody>
          </p:sp>
          <p:sp>
            <p:nvSpPr>
              <p:cNvPr id="175" name="Google Shape;175;g27aec5cc3c2_0_1"/>
              <p:cNvSpPr txBox="1"/>
              <p:nvPr/>
            </p:nvSpPr>
            <p:spPr>
              <a:xfrm>
                <a:off x="350525" y="4233378"/>
                <a:ext cx="1747500" cy="17577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600" b="1">
                    <a:solidFill>
                      <a:schemeClr val="lt1"/>
                    </a:solidFill>
                    <a:latin typeface="Tahoma"/>
                    <a:ea typeface="Tahoma"/>
                    <a:cs typeface="Tahoma"/>
                    <a:sym typeface="Tahoma"/>
                  </a:rPr>
                  <a:t>The data has been visualized using charts to give visual insights on the best in various fields using sns.boxplot, sns.scatterplot, sns.barplot</a:t>
                </a:r>
                <a:endParaRPr sz="1600" b="1">
                  <a:solidFill>
                    <a:schemeClr val="lt1"/>
                  </a:solidFill>
                  <a:latin typeface="Tahoma"/>
                  <a:ea typeface="Tahoma"/>
                  <a:cs typeface="Tahoma"/>
                  <a:sym typeface="Tahoma"/>
                </a:endParaRPr>
              </a:p>
            </p:txBody>
          </p:sp>
          <p:sp>
            <p:nvSpPr>
              <p:cNvPr id="176" name="Google Shape;176;g27aec5cc3c2_0_1"/>
              <p:cNvSpPr txBox="1"/>
              <p:nvPr/>
            </p:nvSpPr>
            <p:spPr>
              <a:xfrm>
                <a:off x="355600" y="3759160"/>
                <a:ext cx="2042100" cy="2124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ct val="0"/>
                  </a:spcBef>
                  <a:spcAft>
                    <a:spcPct val="0"/>
                  </a:spcAft>
                  <a:buNone/>
                </a:pPr>
                <a:r>
                  <a:rPr lang="en-US" sz="1600" b="1">
                    <a:solidFill>
                      <a:schemeClr val="lt1"/>
                    </a:solidFill>
                    <a:latin typeface="Tahoma"/>
                    <a:ea typeface="Tahoma"/>
                    <a:cs typeface="Tahoma"/>
                    <a:sym typeface="Tahoma"/>
                  </a:rPr>
                  <a:t>Data Visualization</a:t>
                </a:r>
                <a:endParaRPr>
                  <a:latin typeface="Tahoma"/>
                  <a:ea typeface="Tahoma"/>
                  <a:cs typeface="Tahoma"/>
                  <a:sym typeface="Tahoma"/>
                </a:endParaRPr>
              </a:p>
            </p:txBody>
          </p:sp>
        </p:gr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Clr>
                <a:schemeClr val="lt1"/>
              </a:buClr>
              <a:buSzPts val="2400"/>
              <a:buFont typeface="Tahoma"/>
              <a:buNone/>
            </a:pPr>
            <a:r>
              <a:rPr lang="en-US" sz="2400" b="1">
                <a:solidFill>
                  <a:schemeClr val="lt1"/>
                </a:solidFill>
                <a:latin typeface="Tahoma"/>
                <a:ea typeface="Tahoma"/>
                <a:cs typeface="Tahoma"/>
                <a:sym typeface="Tahoma"/>
              </a:rPr>
              <a:t>7. TAKEAWAYS &amp; CONCLUSIONS</a:t>
            </a:r>
            <a:endParaRPr/>
          </a:p>
        </p:txBody>
      </p:sp>
      <p:sp>
        <p:nvSpPr>
          <p:cNvPr id="182" name="Google Shape;182;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30200" algn="l" rtl="0">
              <a:lnSpc>
                <a:spcPct val="115000"/>
              </a:lnSpc>
              <a:spcBef>
                <a:spcPts val="1000"/>
              </a:spcBef>
              <a:spcAft>
                <a:spcPct val="0"/>
              </a:spcAft>
              <a:buClr>
                <a:schemeClr val="lt1"/>
              </a:buClr>
              <a:buSzPts val="1600"/>
              <a:buFont typeface="Tahoma"/>
              <a:buChar char="•"/>
            </a:pPr>
            <a:r>
              <a:rPr lang="en-US" sz="1600" b="1" dirty="0">
                <a:solidFill>
                  <a:schemeClr val="lt1"/>
                </a:solidFill>
                <a:latin typeface="Tahoma"/>
                <a:ea typeface="Tahoma"/>
                <a:cs typeface="Tahoma"/>
                <a:sym typeface="Tahoma"/>
              </a:rPr>
              <a:t>While working on this project we came across the Zomato dataset with an aim to </a:t>
            </a:r>
            <a:r>
              <a:rPr lang="en-US" sz="1600" b="1" dirty="0" err="1">
                <a:solidFill>
                  <a:schemeClr val="lt1"/>
                </a:solidFill>
                <a:latin typeface="Tahoma"/>
                <a:ea typeface="Tahoma"/>
                <a:cs typeface="Tahoma"/>
                <a:sym typeface="Tahoma"/>
              </a:rPr>
              <a:t>analyse</a:t>
            </a:r>
            <a:r>
              <a:rPr lang="en-US" sz="1600" b="1" dirty="0">
                <a:solidFill>
                  <a:schemeClr val="lt1"/>
                </a:solidFill>
                <a:latin typeface="Tahoma"/>
                <a:ea typeface="Tahoma"/>
                <a:cs typeface="Tahoma"/>
                <a:sym typeface="Tahoma"/>
              </a:rPr>
              <a:t> the data to gain a thorough understanding of the factors influencing the establishment of all sorts of restaurants in various locations throughout Bengaluru, as well as the overall rating of each restaurant.</a:t>
            </a:r>
            <a:endParaRPr sz="1600" b="1" dirty="0">
              <a:solidFill>
                <a:schemeClr val="lt1"/>
              </a:solidFill>
              <a:latin typeface="Tahoma"/>
              <a:ea typeface="Tahoma"/>
              <a:cs typeface="Tahoma"/>
              <a:sym typeface="Tahoma"/>
            </a:endParaRPr>
          </a:p>
          <a:p>
            <a:pPr marL="457200" lvl="0" indent="-330200" algn="l" rtl="0">
              <a:lnSpc>
                <a:spcPct val="115000"/>
              </a:lnSpc>
              <a:spcBef>
                <a:spcPct val="0"/>
              </a:spcBef>
              <a:spcAft>
                <a:spcPct val="0"/>
              </a:spcAft>
              <a:buClr>
                <a:schemeClr val="lt1"/>
              </a:buClr>
              <a:buSzPts val="1600"/>
              <a:buFont typeface="Tahoma"/>
              <a:buChar char="•"/>
            </a:pPr>
            <a:r>
              <a:rPr lang="en-US" sz="1600" b="1" dirty="0">
                <a:solidFill>
                  <a:schemeClr val="lt1"/>
                </a:solidFill>
                <a:latin typeface="Tahoma"/>
                <a:ea typeface="Tahoma"/>
                <a:cs typeface="Tahoma"/>
                <a:sym typeface="Tahoma"/>
              </a:rPr>
              <a:t>This makes it easier to think prior to making a dine in or online ordering.</a:t>
            </a:r>
            <a:endParaRPr sz="1600" b="1" dirty="0">
              <a:solidFill>
                <a:schemeClr val="lt1"/>
              </a:solidFill>
              <a:latin typeface="Tahoma"/>
              <a:ea typeface="Tahoma"/>
              <a:cs typeface="Tahoma"/>
              <a:sym typeface="Tahoma"/>
            </a:endParaRPr>
          </a:p>
          <a:p>
            <a:pPr marL="457200" lvl="0" indent="-330200" algn="l" rtl="0">
              <a:lnSpc>
                <a:spcPct val="115000"/>
              </a:lnSpc>
              <a:spcBef>
                <a:spcPct val="0"/>
              </a:spcBef>
              <a:spcAft>
                <a:spcPct val="0"/>
              </a:spcAft>
              <a:buClr>
                <a:schemeClr val="lt1"/>
              </a:buClr>
              <a:buSzPts val="1600"/>
              <a:buFont typeface="Tahoma"/>
              <a:buChar char="•"/>
            </a:pPr>
            <a:r>
              <a:rPr lang="en-US" sz="1600" b="1" dirty="0">
                <a:solidFill>
                  <a:schemeClr val="lt1"/>
                </a:solidFill>
                <a:latin typeface="Tahoma"/>
                <a:ea typeface="Tahoma"/>
                <a:cs typeface="Tahoma"/>
                <a:sym typeface="Tahoma"/>
              </a:rPr>
              <a:t>Also Prior to making an endeavor to a small restaurant , such sort of exploration is a significant in making a call to visit or not.</a:t>
            </a:r>
            <a:endParaRPr sz="1600" b="1" dirty="0">
              <a:solidFill>
                <a:schemeClr val="lt1"/>
              </a:solidFill>
              <a:latin typeface="Tahoma"/>
              <a:ea typeface="Tahoma"/>
              <a:cs typeface="Tahoma"/>
              <a:sym typeface="Tahoma"/>
            </a:endParaRPr>
          </a:p>
          <a:p>
            <a:pPr marL="0" lvl="0" indent="0" algn="l" rtl="0">
              <a:lnSpc>
                <a:spcPct val="115000"/>
              </a:lnSpc>
              <a:spcBef>
                <a:spcPts val="1000"/>
              </a:spcBef>
              <a:spcAft>
                <a:spcPct val="0"/>
              </a:spcAft>
              <a:buClr>
                <a:schemeClr val="lt1"/>
              </a:buClr>
              <a:buSzPts val="1600"/>
              <a:buFont typeface="Arial"/>
              <a:buNone/>
            </a:pPr>
            <a:endParaRPr sz="1600" b="1" dirty="0">
              <a:solidFill>
                <a:schemeClr val="lt1"/>
              </a:solidFill>
              <a:latin typeface="Tahoma"/>
              <a:ea typeface="Tahoma"/>
              <a:cs typeface="Tahoma"/>
              <a:sym typeface="Tahoma"/>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1"/>
  <p:tag name="AS_OS" val="Unix 6.2.0.1011"/>
  <p:tag name="AS_RELEASE_DATE" val="2022.06.14"/>
  <p:tag name="AS_TITLE" val="Aspose.Slides for .NET5"/>
  <p:tag name="AS_VERSION" val="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3157</Words>
  <Application>Microsoft Office PowerPoint</Application>
  <PresentationFormat>Custom</PresentationFormat>
  <Paragraphs>173</Paragraphs>
  <Slides>36</Slides>
  <Notes>11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36</vt:i4>
      </vt:variant>
    </vt:vector>
  </HeadingPairs>
  <TitlesOfParts>
    <vt:vector size="45" baseType="lpstr">
      <vt:lpstr>Arial</vt:lpstr>
      <vt:lpstr>Tahoma</vt:lpstr>
      <vt:lpstr>Calibri</vt:lpstr>
      <vt:lpstr>Calibri Light</vt:lpstr>
      <vt:lpstr>Söhne</vt:lpstr>
      <vt:lpstr>Consolas</vt:lpstr>
      <vt:lpstr>Office Theme</vt:lpstr>
      <vt:lpstr>Office Theme</vt:lpstr>
      <vt:lpstr>office theme</vt:lpstr>
      <vt:lpstr> Indian Food Delivery Restaurant Aggregator </vt:lpstr>
      <vt:lpstr>Content</vt:lpstr>
      <vt:lpstr>1. INTRODUCTION TO FOOD DELIVERY</vt:lpstr>
      <vt:lpstr>2. PROBLEM STATEMENT OF THE PROJECT</vt:lpstr>
      <vt:lpstr>3. TECHNOLOGIES USED IN THE PROJECT</vt:lpstr>
      <vt:lpstr>4. SKILLS DEVELOPED / USED IN THE PROJECT</vt:lpstr>
      <vt:lpstr>5. DATA DESCRIPTION</vt:lpstr>
      <vt:lpstr>6. PROBLEM-SOLVING STEPS</vt:lpstr>
      <vt:lpstr>7. TAKEAWAYS &amp; CONCLUSIONS</vt:lpstr>
      <vt:lpstr>8. FUTURE STEPS</vt:lpstr>
      <vt:lpstr>Question 1 : Loading the data set and importing all the necessary methods</vt:lpstr>
      <vt:lpstr>Output:</vt:lpstr>
      <vt:lpstr>Question 2 :Which are the top restaurant chains based on the distribution(frequency) in Bangaluru? </vt:lpstr>
      <vt:lpstr>Output:</vt:lpstr>
      <vt:lpstr>Question 3: Restaurants not accepting online orders</vt:lpstr>
      <vt:lpstr>Output:</vt:lpstr>
      <vt:lpstr>Question 4: Ratio of restaurants providing table booking</vt:lpstr>
      <vt:lpstr>Output:</vt:lpstr>
      <vt:lpstr>Question 5: </vt:lpstr>
      <vt:lpstr>Output: </vt:lpstr>
      <vt:lpstr>Question 6:Online and Offline orders restaurant percentage</vt:lpstr>
      <vt:lpstr>Output:</vt:lpstr>
      <vt:lpstr>Question 7: Scatter plot of Cost vs Rating</vt:lpstr>
      <vt:lpstr>Output: </vt:lpstr>
      <vt:lpstr>Question 8: Distribution of votes and Approx_cost</vt:lpstr>
      <vt:lpstr>Output:</vt:lpstr>
      <vt:lpstr>Question 9: Most common restaurant type in Bangalore</vt:lpstr>
      <vt:lpstr>Output:</vt:lpstr>
      <vt:lpstr>Question 10: Difference in votes for restaurants accepting and not accepting online orders</vt:lpstr>
      <vt:lpstr>Output:</vt:lpstr>
      <vt:lpstr>Question 12:</vt:lpstr>
      <vt:lpstr>Output: </vt:lpstr>
      <vt:lpstr>Slide 33</vt:lpstr>
      <vt:lpstr>Question 13:</vt:lpstr>
      <vt:lpstr>Output:</vt:lpstr>
      <vt:lpstr>Slide 36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ITP AND NPV  MINI PROJECT</dc:title>
  <cp:lastModifiedBy>kirthika</cp:lastModifiedBy>
  <cp:revision>13</cp:revision>
  <cp:lastPrinted>2023-09-08T13:58:37Z</cp:lastPrinted>
  <dcterms:created xsi:type="dcterms:W3CDTF">2023-09-08T13:58:37Z</dcterms:created>
  <dcterms:modified xsi:type="dcterms:W3CDTF">2024-05-08T10:58:09Z</dcterms:modified>
</cp:coreProperties>
</file>